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1"/>
  </p:notesMasterIdLst>
  <p:sldIdLst>
    <p:sldId id="256" r:id="rId2"/>
    <p:sldId id="272" r:id="rId3"/>
    <p:sldId id="257" r:id="rId4"/>
    <p:sldId id="258" r:id="rId5"/>
    <p:sldId id="271" r:id="rId6"/>
    <p:sldId id="265" r:id="rId7"/>
    <p:sldId id="267" r:id="rId8"/>
    <p:sldId id="277" r:id="rId9"/>
    <p:sldId id="261" r:id="rId10"/>
  </p:sldIdLst>
  <p:sldSz cx="9144000" cy="5143500" type="screen16x9"/>
  <p:notesSz cx="6858000" cy="9144000"/>
  <p:embeddedFontLst>
    <p:embeddedFont>
      <p:font typeface="Noto Sans" panose="020B0604020202020204" charset="0"/>
      <p:regular r:id="rId12"/>
      <p:bold r:id="rId13"/>
      <p:italic r:id="rId14"/>
      <p:boldItalic r:id="rId15"/>
    </p:embeddedFont>
    <p:embeddedFont>
      <p:font typeface="Noto Sans Medium" panose="020B0604020202020204" charset="0"/>
      <p:regular r:id="rId16"/>
      <p:bold r:id="rId17"/>
      <p:italic r:id="rId18"/>
      <p:boldItalic r:id="rId19"/>
    </p:embeddedFont>
    <p:embeddedFont>
      <p:font typeface="Nunito" panose="020B0604020202020204" charset="0"/>
      <p:regular r:id="rId20"/>
      <p:bold r:id="rId21"/>
      <p:italic r:id="rId22"/>
      <p:boldItalic r:id="rId23"/>
    </p:embeddedFont>
    <p:embeddedFont>
      <p:font typeface="Nunito SemiBold"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444" userDrawn="1">
          <p15:clr>
            <a:srgbClr val="A4A3A4"/>
          </p15:clr>
        </p15:guide>
        <p15:guide id="2" pos="540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bul, Md Mehran" initials="AMM" lastIdx="1" clrIdx="0">
    <p:extLst>
      <p:ext uri="{19B8F6BF-5375-455C-9EA6-DF929625EA0E}">
        <p15:presenceInfo xmlns:p15="http://schemas.microsoft.com/office/powerpoint/2012/main" userId="S-1-5-21-1407069837-2091007605-538272213-461033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300" autoAdjust="0"/>
    <p:restoredTop sz="94660"/>
  </p:normalViewPr>
  <p:slideViewPr>
    <p:cSldViewPr snapToGrid="0">
      <p:cViewPr varScale="1">
        <p:scale>
          <a:sx n="84" d="100"/>
          <a:sy n="84" d="100"/>
        </p:scale>
        <p:origin x="408" y="64"/>
      </p:cViewPr>
      <p:guideLst>
        <p:guide orient="horz" pos="444"/>
        <p:guide pos="54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06a2cf614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06a2cf614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06b8e2048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06b8e2048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06b8e2048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06b8e2048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25894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31034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06aa094e99_4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06aa094e99_4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3.png"/><Relationship Id="rId7" Type="http://schemas.openxmlformats.org/officeDocument/2006/relationships/slide" Target="slide6.xml"/><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slide" Target="slide5.xml"/><Relationship Id="rId5" Type="http://schemas.openxmlformats.org/officeDocument/2006/relationships/slide" Target="slide4.xml"/><Relationship Id="rId4" Type="http://schemas.openxmlformats.org/officeDocument/2006/relationships/slide" Target="slide3.xml"/><Relationship Id="rId9" Type="http://schemas.openxmlformats.org/officeDocument/2006/relationships/slide" Target="slide8.xml"/></Relationships>
</file>

<file path=ppt/slides/_rels/slide3.xml.rels><?xml version="1.0" encoding="UTF-8" standalone="yes"?>
<Relationships xmlns="http://schemas.openxmlformats.org/package/2006/relationships"><Relationship Id="rId8" Type="http://schemas.openxmlformats.org/officeDocument/2006/relationships/hyperlink" Target="mailto:sahatunir@gmail.com" TargetMode="External"/><Relationship Id="rId3" Type="http://schemas.openxmlformats.org/officeDocument/2006/relationships/image" Target="../media/image1.png"/><Relationship Id="rId7" Type="http://schemas.openxmlformats.org/officeDocument/2006/relationships/hyperlink" Target="mailto:mehrukh007@gmail.com"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hyperlink" Target="mailto:sharique.azim@gmail.com" TargetMode="External"/><Relationship Id="rId5" Type="http://schemas.openxmlformats.org/officeDocument/2006/relationships/hyperlink" Target="mailto:rupk007@gmail.com"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slide" Target="slide6.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slide" Target="slide6.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hyperlink" Target="https://careers.workopolis.com/advice/only-2-of-applicants-actually-get-interviews-heres-how-to-be-one-of-the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7.wmf"/><Relationship Id="rId5" Type="http://schemas.openxmlformats.org/officeDocument/2006/relationships/oleObject" Target="../embeddings/oleObject1.bin"/><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mt="66000"/>
          </a:blip>
          <a:srcRect l="1283" t="27095" b="15268"/>
          <a:stretch/>
        </p:blipFill>
        <p:spPr>
          <a:xfrm>
            <a:off x="-3650" y="0"/>
            <a:ext cx="9151301" cy="5143501"/>
          </a:xfrm>
          <a:prstGeom prst="rect">
            <a:avLst/>
          </a:prstGeom>
          <a:noFill/>
          <a:ln>
            <a:noFill/>
          </a:ln>
        </p:spPr>
      </p:pic>
      <p:sp>
        <p:nvSpPr>
          <p:cNvPr id="55" name="Google Shape;55;p13"/>
          <p:cNvSpPr/>
          <p:nvPr/>
        </p:nvSpPr>
        <p:spPr>
          <a:xfrm>
            <a:off x="3238500" y="188200"/>
            <a:ext cx="2667000" cy="439500"/>
          </a:xfrm>
          <a:prstGeom prst="rect">
            <a:avLst/>
          </a:prstGeom>
          <a:solidFill>
            <a:srgbClr val="001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3"/>
          <p:cNvSpPr/>
          <p:nvPr/>
        </p:nvSpPr>
        <p:spPr>
          <a:xfrm>
            <a:off x="7325" y="1069750"/>
            <a:ext cx="9144000" cy="1348200"/>
          </a:xfrm>
          <a:prstGeom prst="rect">
            <a:avLst/>
          </a:prstGeom>
          <a:solidFill>
            <a:srgbClr val="001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pic>
        <p:nvPicPr>
          <p:cNvPr id="57" name="Google Shape;57;p13"/>
          <p:cNvPicPr preferRelativeResize="0"/>
          <p:nvPr/>
        </p:nvPicPr>
        <p:blipFill>
          <a:blip r:embed="rId4">
            <a:alphaModFix/>
          </a:blip>
          <a:stretch>
            <a:fillRect/>
          </a:stretch>
        </p:blipFill>
        <p:spPr>
          <a:xfrm>
            <a:off x="3418025" y="255200"/>
            <a:ext cx="888025" cy="305475"/>
          </a:xfrm>
          <a:prstGeom prst="rect">
            <a:avLst/>
          </a:prstGeom>
          <a:noFill/>
          <a:ln>
            <a:noFill/>
          </a:ln>
        </p:spPr>
      </p:pic>
      <p:cxnSp>
        <p:nvCxnSpPr>
          <p:cNvPr id="58" name="Google Shape;58;p13"/>
          <p:cNvCxnSpPr/>
          <p:nvPr/>
        </p:nvCxnSpPr>
        <p:spPr>
          <a:xfrm>
            <a:off x="4553700" y="265000"/>
            <a:ext cx="0" cy="285900"/>
          </a:xfrm>
          <a:prstGeom prst="straightConnector1">
            <a:avLst/>
          </a:prstGeom>
          <a:noFill/>
          <a:ln w="9525" cap="flat" cmpd="sng">
            <a:solidFill>
              <a:schemeClr val="lt1"/>
            </a:solidFill>
            <a:prstDash val="solid"/>
            <a:round/>
            <a:headEnd type="none" w="med" len="med"/>
            <a:tailEnd type="none" w="med" len="med"/>
          </a:ln>
        </p:spPr>
      </p:cxnSp>
      <p:pic>
        <p:nvPicPr>
          <p:cNvPr id="59" name="Google Shape;59;p13"/>
          <p:cNvPicPr preferRelativeResize="0"/>
          <p:nvPr/>
        </p:nvPicPr>
        <p:blipFill rotWithShape="1">
          <a:blip r:embed="rId5">
            <a:alphaModFix/>
          </a:blip>
          <a:srcRect l="-610" t="-7804" r="610" b="-3368"/>
          <a:stretch/>
        </p:blipFill>
        <p:spPr>
          <a:xfrm>
            <a:off x="812575" y="1107663"/>
            <a:ext cx="7152499" cy="1252800"/>
          </a:xfrm>
          <a:prstGeom prst="rect">
            <a:avLst/>
          </a:prstGeom>
          <a:noFill/>
          <a:ln>
            <a:noFill/>
          </a:ln>
        </p:spPr>
      </p:pic>
      <p:sp>
        <p:nvSpPr>
          <p:cNvPr id="60" name="Google Shape;60;p13"/>
          <p:cNvSpPr/>
          <p:nvPr/>
        </p:nvSpPr>
        <p:spPr>
          <a:xfrm>
            <a:off x="2520450" y="2029575"/>
            <a:ext cx="5026500" cy="285900"/>
          </a:xfrm>
          <a:prstGeom prst="rect">
            <a:avLst/>
          </a:prstGeom>
          <a:solidFill>
            <a:srgbClr val="001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3"/>
          <p:cNvSpPr txBox="1"/>
          <p:nvPr/>
        </p:nvSpPr>
        <p:spPr>
          <a:xfrm>
            <a:off x="2844100" y="1981500"/>
            <a:ext cx="4037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lt1"/>
                </a:solidFill>
                <a:latin typeface="Noto Sans"/>
                <a:ea typeface="Noto Sans"/>
                <a:cs typeface="Noto Sans"/>
                <a:sym typeface="Noto Sans"/>
              </a:rPr>
              <a:t>NDEAR - ONDC EDUCATION &amp; SKILLING HACKATHON</a:t>
            </a:r>
            <a:endParaRPr sz="1200">
              <a:solidFill>
                <a:schemeClr val="lt1"/>
              </a:solidFill>
              <a:latin typeface="Noto Sans"/>
              <a:ea typeface="Noto Sans"/>
              <a:cs typeface="Noto Sans"/>
              <a:sym typeface="Noto Sans"/>
            </a:endParaRPr>
          </a:p>
        </p:txBody>
      </p:sp>
      <p:pic>
        <p:nvPicPr>
          <p:cNvPr id="62" name="Google Shape;62;p13"/>
          <p:cNvPicPr preferRelativeResize="0"/>
          <p:nvPr/>
        </p:nvPicPr>
        <p:blipFill>
          <a:blip r:embed="rId6">
            <a:alphaModFix/>
          </a:blip>
          <a:stretch>
            <a:fillRect/>
          </a:stretch>
        </p:blipFill>
        <p:spPr>
          <a:xfrm>
            <a:off x="4801351" y="255200"/>
            <a:ext cx="895324" cy="285900"/>
          </a:xfrm>
          <a:prstGeom prst="rect">
            <a:avLst/>
          </a:prstGeom>
          <a:noFill/>
          <a:ln>
            <a:noFill/>
          </a:ln>
        </p:spPr>
      </p:pic>
      <p:sp>
        <p:nvSpPr>
          <p:cNvPr id="63" name="Google Shape;63;p13"/>
          <p:cNvSpPr/>
          <p:nvPr/>
        </p:nvSpPr>
        <p:spPr>
          <a:xfrm>
            <a:off x="1904075" y="2620075"/>
            <a:ext cx="5350500" cy="918000"/>
          </a:xfrm>
          <a:prstGeom prst="rect">
            <a:avLst/>
          </a:prstGeom>
          <a:solidFill>
            <a:srgbClr val="125F82"/>
          </a:solidFill>
          <a:ln>
            <a:noFill/>
          </a:ln>
        </p:spPr>
        <p:txBody>
          <a:bodyPr spcFirstLastPara="1" wrap="square" lIns="134400" tIns="134400" rIns="134400" bIns="134400" anchor="ctr" anchorCtr="0">
            <a:noAutofit/>
          </a:bodyPr>
          <a:lstStyle/>
          <a:p>
            <a:pPr marL="0" lvl="0" indent="0" algn="l" rtl="0">
              <a:spcBef>
                <a:spcPts val="0"/>
              </a:spcBef>
              <a:spcAft>
                <a:spcPts val="0"/>
              </a:spcAft>
              <a:buNone/>
            </a:pPr>
            <a:endParaRPr/>
          </a:p>
        </p:txBody>
      </p:sp>
      <p:sp>
        <p:nvSpPr>
          <p:cNvPr id="64" name="Google Shape;64;p13"/>
          <p:cNvSpPr/>
          <p:nvPr/>
        </p:nvSpPr>
        <p:spPr>
          <a:xfrm>
            <a:off x="2041775" y="2755975"/>
            <a:ext cx="5075100" cy="646200"/>
          </a:xfrm>
          <a:prstGeom prst="rect">
            <a:avLst/>
          </a:prstGeom>
          <a:solidFill>
            <a:srgbClr val="001437"/>
          </a:solidFill>
          <a:ln>
            <a:noFill/>
          </a:ln>
        </p:spPr>
        <p:txBody>
          <a:bodyPr spcFirstLastPara="1" wrap="square" lIns="134400" tIns="134400" rIns="134400" bIns="134400" anchor="ctr" anchorCtr="0">
            <a:noAutofit/>
          </a:bodyPr>
          <a:lstStyle/>
          <a:p>
            <a:pPr marL="0" lvl="0" indent="0" algn="l" rtl="0">
              <a:spcBef>
                <a:spcPts val="0"/>
              </a:spcBef>
              <a:spcAft>
                <a:spcPts val="0"/>
              </a:spcAft>
              <a:buNone/>
            </a:pPr>
            <a:endParaRPr/>
          </a:p>
        </p:txBody>
      </p:sp>
      <p:sp>
        <p:nvSpPr>
          <p:cNvPr id="65" name="Google Shape;65;p13"/>
          <p:cNvSpPr txBox="1"/>
          <p:nvPr/>
        </p:nvSpPr>
        <p:spPr>
          <a:xfrm>
            <a:off x="2104163" y="2712475"/>
            <a:ext cx="4950300" cy="733200"/>
          </a:xfrm>
          <a:prstGeom prst="rect">
            <a:avLst/>
          </a:prstGeom>
          <a:noFill/>
          <a:ln>
            <a:noFill/>
          </a:ln>
        </p:spPr>
        <p:txBody>
          <a:bodyPr spcFirstLastPara="1" wrap="square" lIns="134400" tIns="134400" rIns="134400" bIns="134400" anchor="t" anchorCtr="0">
            <a:spAutoFit/>
          </a:bodyPr>
          <a:lstStyle/>
          <a:p>
            <a:pPr marL="0" lvl="0" indent="0" algn="l" rtl="0">
              <a:spcBef>
                <a:spcPts val="0"/>
              </a:spcBef>
              <a:spcAft>
                <a:spcPts val="0"/>
              </a:spcAft>
              <a:buNone/>
            </a:pPr>
            <a:r>
              <a:rPr lang="en-US" sz="3000" b="1" dirty="0">
                <a:solidFill>
                  <a:srgbClr val="FFFFFF"/>
                </a:solidFill>
                <a:latin typeface="Nunito"/>
                <a:ea typeface="Nunito"/>
                <a:cs typeface="Nunito"/>
                <a:sym typeface="Nunito"/>
              </a:rPr>
              <a:t>Team </a:t>
            </a:r>
            <a:r>
              <a:rPr lang="en-US" sz="3000" b="1" dirty="0" err="1">
                <a:solidFill>
                  <a:srgbClr val="FFFFFF"/>
                </a:solidFill>
                <a:latin typeface="Nunito"/>
                <a:ea typeface="Nunito"/>
                <a:cs typeface="Nunito"/>
                <a:sym typeface="Nunito"/>
              </a:rPr>
              <a:t>ThinkArray</a:t>
            </a:r>
            <a:endParaRPr sz="3000" b="1" dirty="0">
              <a:solidFill>
                <a:srgbClr val="FFFFFF"/>
              </a:solidFill>
              <a:latin typeface="Nunito"/>
              <a:ea typeface="Nunito"/>
              <a:cs typeface="Nunito"/>
              <a:sym typeface="Nunito"/>
            </a:endParaRPr>
          </a:p>
        </p:txBody>
      </p:sp>
      <p:pic>
        <p:nvPicPr>
          <p:cNvPr id="66" name="Google Shape;66;p13"/>
          <p:cNvPicPr preferRelativeResize="0"/>
          <p:nvPr/>
        </p:nvPicPr>
        <p:blipFill rotWithShape="1">
          <a:blip r:embed="rId7">
            <a:alphaModFix/>
          </a:blip>
          <a:srcRect t="35266"/>
          <a:stretch/>
        </p:blipFill>
        <p:spPr>
          <a:xfrm>
            <a:off x="72550" y="4580025"/>
            <a:ext cx="3080975" cy="500675"/>
          </a:xfrm>
          <a:prstGeom prst="rect">
            <a:avLst/>
          </a:prstGeom>
          <a:noFill/>
          <a:ln>
            <a:noFill/>
          </a:ln>
        </p:spPr>
      </p:pic>
      <p:sp>
        <p:nvSpPr>
          <p:cNvPr id="67" name="Google Shape;67;p13"/>
          <p:cNvSpPr/>
          <p:nvPr/>
        </p:nvSpPr>
        <p:spPr>
          <a:xfrm>
            <a:off x="1069275" y="4307250"/>
            <a:ext cx="1093500" cy="249000"/>
          </a:xfrm>
          <a:prstGeom prst="rect">
            <a:avLst/>
          </a:prstGeom>
          <a:solidFill>
            <a:srgbClr val="C079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txBox="1"/>
          <p:nvPr/>
        </p:nvSpPr>
        <p:spPr>
          <a:xfrm>
            <a:off x="1069275" y="4260150"/>
            <a:ext cx="1142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rgbClr val="FFFFFF"/>
                </a:solidFill>
                <a:latin typeface="Nunito SemiBold"/>
                <a:ea typeface="Nunito SemiBold"/>
                <a:cs typeface="Nunito SemiBold"/>
                <a:sym typeface="Nunito SemiBold"/>
              </a:rPr>
              <a:t>POWERED BY</a:t>
            </a:r>
            <a:endParaRPr sz="1100">
              <a:solidFill>
                <a:srgbClr val="FFFFFF"/>
              </a:solidFill>
              <a:latin typeface="Nunito SemiBold"/>
              <a:ea typeface="Nunito SemiBold"/>
              <a:cs typeface="Nunito SemiBold"/>
              <a:sym typeface="Nunito SemiBold"/>
            </a:endParaRPr>
          </a:p>
        </p:txBody>
      </p:sp>
      <p:sp>
        <p:nvSpPr>
          <p:cNvPr id="69" name="Google Shape;69;p13"/>
          <p:cNvSpPr/>
          <p:nvPr/>
        </p:nvSpPr>
        <p:spPr>
          <a:xfrm>
            <a:off x="6731175" y="4291413"/>
            <a:ext cx="1305900" cy="212400"/>
          </a:xfrm>
          <a:prstGeom prst="rect">
            <a:avLst/>
          </a:prstGeom>
          <a:solidFill>
            <a:srgbClr val="C0791B"/>
          </a:solid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a:p>
        </p:txBody>
      </p:sp>
      <p:pic>
        <p:nvPicPr>
          <p:cNvPr id="70" name="Google Shape;70;p13"/>
          <p:cNvPicPr preferRelativeResize="0"/>
          <p:nvPr/>
        </p:nvPicPr>
        <p:blipFill rotWithShape="1">
          <a:blip r:embed="rId8">
            <a:alphaModFix/>
          </a:blip>
          <a:srcRect t="35266"/>
          <a:stretch/>
        </p:blipFill>
        <p:spPr>
          <a:xfrm>
            <a:off x="5700450" y="4580020"/>
            <a:ext cx="3367351" cy="500675"/>
          </a:xfrm>
          <a:prstGeom prst="rect">
            <a:avLst/>
          </a:prstGeom>
          <a:noFill/>
          <a:ln>
            <a:noFill/>
          </a:ln>
        </p:spPr>
      </p:pic>
      <p:sp>
        <p:nvSpPr>
          <p:cNvPr id="71" name="Google Shape;71;p13"/>
          <p:cNvSpPr txBox="1"/>
          <p:nvPr/>
        </p:nvSpPr>
        <p:spPr>
          <a:xfrm>
            <a:off x="6731175" y="4220613"/>
            <a:ext cx="1305900" cy="354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100">
                <a:solidFill>
                  <a:srgbClr val="FFFFFF"/>
                </a:solidFill>
                <a:latin typeface="Nunito SemiBold"/>
                <a:ea typeface="Nunito SemiBold"/>
                <a:cs typeface="Nunito SemiBold"/>
                <a:sym typeface="Nunito SemiBold"/>
              </a:rPr>
              <a:t>SUPPORTED BY</a:t>
            </a:r>
            <a:endParaRPr sz="1100">
              <a:solidFill>
                <a:srgbClr val="FFFFFF"/>
              </a:solidFill>
              <a:latin typeface="Nunito SemiBold"/>
              <a:ea typeface="Nunito SemiBold"/>
              <a:cs typeface="Nunito SemiBold"/>
              <a:sym typeface="Nunito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76;p14">
            <a:extLst>
              <a:ext uri="{FF2B5EF4-FFF2-40B4-BE49-F238E27FC236}">
                <a16:creationId xmlns:a16="http://schemas.microsoft.com/office/drawing/2014/main" id="{2E0ED97E-B0D8-4744-8733-43DB29BD3E57}"/>
              </a:ext>
            </a:extLst>
          </p:cNvPr>
          <p:cNvPicPr preferRelativeResize="0"/>
          <p:nvPr/>
        </p:nvPicPr>
        <p:blipFill rotWithShape="1">
          <a:blip r:embed="rId2">
            <a:alphaModFix/>
          </a:blip>
          <a:srcRect l="27640" t="27095" r="60701" b="15268"/>
          <a:stretch/>
        </p:blipFill>
        <p:spPr>
          <a:xfrm>
            <a:off x="0" y="0"/>
            <a:ext cx="1040425" cy="5143501"/>
          </a:xfrm>
          <a:prstGeom prst="rect">
            <a:avLst/>
          </a:prstGeom>
          <a:noFill/>
          <a:ln>
            <a:noFill/>
          </a:ln>
        </p:spPr>
      </p:pic>
      <p:pic>
        <p:nvPicPr>
          <p:cNvPr id="5" name="Google Shape;78;p14">
            <a:extLst>
              <a:ext uri="{FF2B5EF4-FFF2-40B4-BE49-F238E27FC236}">
                <a16:creationId xmlns:a16="http://schemas.microsoft.com/office/drawing/2014/main" id="{4DCA2983-BF81-4327-9FB8-2BC8A6B5ADB6}"/>
              </a:ext>
            </a:extLst>
          </p:cNvPr>
          <p:cNvPicPr preferRelativeResize="0"/>
          <p:nvPr/>
        </p:nvPicPr>
        <p:blipFill rotWithShape="1">
          <a:blip r:embed="rId3">
            <a:alphaModFix/>
          </a:blip>
          <a:srcRect l="-610" t="-7804" r="610" b="-3368"/>
          <a:stretch/>
        </p:blipFill>
        <p:spPr>
          <a:xfrm>
            <a:off x="6059375" y="59450"/>
            <a:ext cx="2887476" cy="505750"/>
          </a:xfrm>
          <a:prstGeom prst="rect">
            <a:avLst/>
          </a:prstGeom>
          <a:noFill/>
          <a:ln>
            <a:noFill/>
          </a:ln>
        </p:spPr>
      </p:pic>
      <p:grpSp>
        <p:nvGrpSpPr>
          <p:cNvPr id="6" name="Group 5">
            <a:extLst>
              <a:ext uri="{FF2B5EF4-FFF2-40B4-BE49-F238E27FC236}">
                <a16:creationId xmlns:a16="http://schemas.microsoft.com/office/drawing/2014/main" id="{E6A9A49A-A582-4520-B811-EBFC94430170}"/>
              </a:ext>
            </a:extLst>
          </p:cNvPr>
          <p:cNvGrpSpPr/>
          <p:nvPr/>
        </p:nvGrpSpPr>
        <p:grpSpPr>
          <a:xfrm>
            <a:off x="1040424" y="629715"/>
            <a:ext cx="8103575" cy="703785"/>
            <a:chOff x="1775400" y="594849"/>
            <a:chExt cx="5804700" cy="646146"/>
          </a:xfrm>
        </p:grpSpPr>
        <p:sp>
          <p:nvSpPr>
            <p:cNvPr id="7" name="Google Shape;89;p15">
              <a:extLst>
                <a:ext uri="{FF2B5EF4-FFF2-40B4-BE49-F238E27FC236}">
                  <a16:creationId xmlns:a16="http://schemas.microsoft.com/office/drawing/2014/main" id="{CAF92C56-FB7B-48E1-9B1A-522AE7FA51D5}"/>
                </a:ext>
              </a:extLst>
            </p:cNvPr>
            <p:cNvSpPr/>
            <p:nvPr/>
          </p:nvSpPr>
          <p:spPr>
            <a:xfrm>
              <a:off x="1775400" y="631275"/>
              <a:ext cx="5804700" cy="609720"/>
            </a:xfrm>
            <a:prstGeom prst="rect">
              <a:avLst/>
            </a:prstGeom>
            <a:solidFill>
              <a:srgbClr val="125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0;p15">
              <a:extLst>
                <a:ext uri="{FF2B5EF4-FFF2-40B4-BE49-F238E27FC236}">
                  <a16:creationId xmlns:a16="http://schemas.microsoft.com/office/drawing/2014/main" id="{4167E535-613B-4662-B89F-1151930B9B8D}"/>
                </a:ext>
              </a:extLst>
            </p:cNvPr>
            <p:cNvSpPr txBox="1"/>
            <p:nvPr/>
          </p:nvSpPr>
          <p:spPr>
            <a:xfrm>
              <a:off x="1775400" y="594849"/>
              <a:ext cx="4978800" cy="385908"/>
            </a:xfrm>
            <a:prstGeom prst="rect">
              <a:avLst/>
            </a:prstGeom>
            <a:noFill/>
            <a:ln>
              <a:noFill/>
            </a:ln>
          </p:spPr>
          <p:txBody>
            <a:bodyPr spcFirstLastPara="1" wrap="square" lIns="91425" tIns="91425" rIns="91425" bIns="91425" anchor="t" anchorCtr="0">
              <a:spAutoFit/>
            </a:bodyPr>
            <a:lstStyle/>
            <a:p>
              <a:pPr lvl="0">
                <a:lnSpc>
                  <a:spcPct val="110000"/>
                </a:lnSpc>
                <a:spcBef>
                  <a:spcPts val="600"/>
                </a:spcBef>
                <a:buClr>
                  <a:schemeClr val="dk1"/>
                </a:buClr>
                <a:buSzPts val="1100"/>
              </a:pPr>
              <a:r>
                <a:rPr lang="en-US" sz="3200" b="1" dirty="0">
                  <a:solidFill>
                    <a:schemeClr val="bg1"/>
                  </a:solidFill>
                  <a:latin typeface="Nunito"/>
                  <a:ea typeface="Nunito"/>
                  <a:cs typeface="Nunito"/>
                  <a:sym typeface="Nunito"/>
                </a:rPr>
                <a:t>Agenda</a:t>
              </a:r>
            </a:p>
          </p:txBody>
        </p:sp>
      </p:grpSp>
      <p:sp>
        <p:nvSpPr>
          <p:cNvPr id="9" name="TextBox 8">
            <a:extLst>
              <a:ext uri="{FF2B5EF4-FFF2-40B4-BE49-F238E27FC236}">
                <a16:creationId xmlns:a16="http://schemas.microsoft.com/office/drawing/2014/main" id="{50EE6FF3-CA58-4F17-B550-CE24A926A37F}"/>
              </a:ext>
            </a:extLst>
          </p:cNvPr>
          <p:cNvSpPr txBox="1"/>
          <p:nvPr/>
        </p:nvSpPr>
        <p:spPr>
          <a:xfrm>
            <a:off x="1127760" y="1516380"/>
            <a:ext cx="7444740" cy="2954655"/>
          </a:xfrm>
          <a:prstGeom prst="rect">
            <a:avLst/>
          </a:prstGeom>
          <a:noFill/>
        </p:spPr>
        <p:txBody>
          <a:bodyPr wrap="square" rtlCol="0">
            <a:spAutoFit/>
          </a:bodyPr>
          <a:lstStyle/>
          <a:p>
            <a:r>
              <a:rPr lang="en-US" dirty="0">
                <a:solidFill>
                  <a:srgbClr val="001437"/>
                </a:solidFill>
                <a:latin typeface="Nunito"/>
                <a:hlinkClick r:id="rId4" action="ppaction://hlinksldjump"/>
              </a:rPr>
              <a:t>1. </a:t>
            </a:r>
            <a:r>
              <a:rPr lang="en-US" dirty="0">
                <a:solidFill>
                  <a:srgbClr val="001437"/>
                </a:solidFill>
                <a:latin typeface="Nunito"/>
                <a:sym typeface="Noto Sans Medium"/>
                <a:hlinkClick r:id="rId4" action="ppaction://hlinksldjump"/>
              </a:rPr>
              <a:t>Team and Member Details</a:t>
            </a:r>
            <a:endParaRPr lang="en-US" dirty="0">
              <a:solidFill>
                <a:srgbClr val="001437"/>
              </a:solidFill>
              <a:latin typeface="Nunito"/>
              <a:sym typeface="Noto Sans Medium"/>
            </a:endParaRPr>
          </a:p>
          <a:p>
            <a:endParaRPr lang="en-US" dirty="0">
              <a:solidFill>
                <a:srgbClr val="001437"/>
              </a:solidFill>
              <a:latin typeface="Nunito"/>
            </a:endParaRPr>
          </a:p>
          <a:p>
            <a:r>
              <a:rPr lang="en-US" dirty="0">
                <a:solidFill>
                  <a:srgbClr val="001437"/>
                </a:solidFill>
                <a:latin typeface="Nunito"/>
                <a:hlinkClick r:id="rId5" action="ppaction://hlinksldjump"/>
              </a:rPr>
              <a:t>2. </a:t>
            </a:r>
            <a:r>
              <a:rPr lang="en-US" dirty="0">
                <a:solidFill>
                  <a:srgbClr val="001437"/>
                </a:solidFill>
                <a:latin typeface="Nunito"/>
                <a:sym typeface="Noto Sans Medium"/>
                <a:hlinkClick r:id="rId5" action="ppaction://hlinksldjump"/>
              </a:rPr>
              <a:t>Problem Statement</a:t>
            </a:r>
            <a:endParaRPr lang="en-US" dirty="0">
              <a:solidFill>
                <a:srgbClr val="001437"/>
              </a:solidFill>
              <a:latin typeface="Nunito"/>
              <a:sym typeface="Noto Sans Medium"/>
            </a:endParaRPr>
          </a:p>
          <a:p>
            <a:endParaRPr lang="en-US" dirty="0">
              <a:solidFill>
                <a:srgbClr val="001437"/>
              </a:solidFill>
              <a:latin typeface="Nunito"/>
            </a:endParaRPr>
          </a:p>
          <a:p>
            <a:r>
              <a:rPr lang="en-US" dirty="0">
                <a:solidFill>
                  <a:srgbClr val="001437"/>
                </a:solidFill>
                <a:latin typeface="Nunito"/>
                <a:hlinkClick r:id="rId6" action="ppaction://hlinksldjump"/>
              </a:rPr>
              <a:t>3. Solution</a:t>
            </a:r>
            <a:endParaRPr lang="en-US" dirty="0">
              <a:solidFill>
                <a:srgbClr val="001437"/>
              </a:solidFill>
              <a:latin typeface="Nunito"/>
            </a:endParaRPr>
          </a:p>
          <a:p>
            <a:pPr marL="400050" indent="-400050">
              <a:buFont typeface="+mj-lt"/>
              <a:buAutoNum type="romanLcPeriod"/>
            </a:pPr>
            <a:r>
              <a:rPr lang="en-US" dirty="0">
                <a:solidFill>
                  <a:srgbClr val="001437"/>
                </a:solidFill>
                <a:latin typeface="Nunito"/>
                <a:hlinkClick r:id="rId7" action="ppaction://hlinksldjump"/>
              </a:rPr>
              <a:t>Solution Description</a:t>
            </a:r>
            <a:endParaRPr lang="en-US" dirty="0">
              <a:solidFill>
                <a:srgbClr val="001437"/>
              </a:solidFill>
              <a:latin typeface="Nunito"/>
            </a:endParaRPr>
          </a:p>
          <a:p>
            <a:pPr marL="400050" indent="-400050">
              <a:buFont typeface="+mj-lt"/>
              <a:buAutoNum type="romanLcPeriod"/>
            </a:pPr>
            <a:r>
              <a:rPr lang="en-US" dirty="0">
                <a:solidFill>
                  <a:srgbClr val="001437"/>
                </a:solidFill>
                <a:latin typeface="Nunito"/>
                <a:hlinkClick r:id="rId8" action="ppaction://hlinksldjump"/>
              </a:rPr>
              <a:t>Architecture Diagram</a:t>
            </a:r>
            <a:endParaRPr lang="en-US" dirty="0">
              <a:solidFill>
                <a:srgbClr val="001437"/>
              </a:solidFill>
              <a:latin typeface="Nunito"/>
            </a:endParaRPr>
          </a:p>
          <a:p>
            <a:endParaRPr lang="en-US" dirty="0">
              <a:solidFill>
                <a:srgbClr val="001437"/>
              </a:solidFill>
              <a:latin typeface="Nunito"/>
            </a:endParaRPr>
          </a:p>
          <a:p>
            <a:r>
              <a:rPr lang="en-US">
                <a:solidFill>
                  <a:srgbClr val="001437"/>
                </a:solidFill>
                <a:latin typeface="Nunito"/>
                <a:hlinkClick r:id="rId9" action="ppaction://hlinksldjump"/>
              </a:rPr>
              <a:t>4. </a:t>
            </a:r>
            <a:r>
              <a:rPr lang="en-US" dirty="0">
                <a:solidFill>
                  <a:srgbClr val="001437"/>
                </a:solidFill>
                <a:latin typeface="Nunito"/>
                <a:hlinkClick r:id="rId9" action="ppaction://hlinksldjump"/>
              </a:rPr>
              <a:t>Appendix *</a:t>
            </a:r>
            <a:endParaRPr lang="en-US" dirty="0">
              <a:solidFill>
                <a:srgbClr val="001437"/>
              </a:solidFill>
              <a:latin typeface="Nunito"/>
            </a:endParaRPr>
          </a:p>
          <a:p>
            <a:endParaRPr lang="en-US" sz="1600" dirty="0">
              <a:solidFill>
                <a:schemeClr val="tx2">
                  <a:lumMod val="10000"/>
                </a:schemeClr>
              </a:solidFill>
            </a:endParaRPr>
          </a:p>
          <a:p>
            <a:pPr marL="400050" indent="-400050">
              <a:buFont typeface="+mj-lt"/>
              <a:buAutoNum type="romanLcPeriod"/>
            </a:pPr>
            <a:endParaRPr lang="en-US" sz="1600" dirty="0">
              <a:solidFill>
                <a:schemeClr val="tx2">
                  <a:lumMod val="10000"/>
                </a:schemeClr>
              </a:solidFill>
            </a:endParaRPr>
          </a:p>
          <a:p>
            <a:pPr marL="400050" indent="-400050">
              <a:buFont typeface="+mj-lt"/>
              <a:buAutoNum type="romanLcPeriod"/>
            </a:pPr>
            <a:endParaRPr lang="en-US" dirty="0">
              <a:solidFill>
                <a:srgbClr val="001437"/>
              </a:solidFill>
              <a:latin typeface="Nunito"/>
            </a:endParaRPr>
          </a:p>
          <a:p>
            <a:pPr lvl="1"/>
            <a:r>
              <a:rPr lang="en-US" dirty="0">
                <a:solidFill>
                  <a:srgbClr val="001437"/>
                </a:solidFill>
                <a:latin typeface="Nunito"/>
              </a:rPr>
              <a:t>* These sections have been added after qualification to the 2nd rounds</a:t>
            </a:r>
          </a:p>
        </p:txBody>
      </p:sp>
    </p:spTree>
    <p:extLst>
      <p:ext uri="{BB962C8B-B14F-4D97-AF65-F5344CB8AC3E}">
        <p14:creationId xmlns:p14="http://schemas.microsoft.com/office/powerpoint/2010/main" val="3958651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pic>
        <p:nvPicPr>
          <p:cNvPr id="76" name="Google Shape;76;p14"/>
          <p:cNvPicPr preferRelativeResize="0"/>
          <p:nvPr/>
        </p:nvPicPr>
        <p:blipFill rotWithShape="1">
          <a:blip r:embed="rId3">
            <a:alphaModFix/>
          </a:blip>
          <a:srcRect l="27640" t="27095" r="60701" b="15268"/>
          <a:stretch/>
        </p:blipFill>
        <p:spPr>
          <a:xfrm>
            <a:off x="0" y="0"/>
            <a:ext cx="1040425" cy="5143501"/>
          </a:xfrm>
          <a:prstGeom prst="rect">
            <a:avLst/>
          </a:prstGeom>
          <a:noFill/>
          <a:ln>
            <a:noFill/>
          </a:ln>
        </p:spPr>
      </p:pic>
      <p:sp>
        <p:nvSpPr>
          <p:cNvPr id="77" name="Google Shape;77;p14"/>
          <p:cNvSpPr/>
          <p:nvPr/>
        </p:nvSpPr>
        <p:spPr>
          <a:xfrm>
            <a:off x="1040025" y="0"/>
            <a:ext cx="8103600" cy="5143500"/>
          </a:xfrm>
          <a:prstGeom prst="rect">
            <a:avLst/>
          </a:prstGeom>
          <a:solidFill>
            <a:srgbClr val="F7FF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 name="Google Shape;78;p14"/>
          <p:cNvPicPr preferRelativeResize="0"/>
          <p:nvPr/>
        </p:nvPicPr>
        <p:blipFill rotWithShape="1">
          <a:blip r:embed="rId4">
            <a:alphaModFix/>
          </a:blip>
          <a:srcRect l="-610" t="-7804" r="610" b="-3368"/>
          <a:stretch/>
        </p:blipFill>
        <p:spPr>
          <a:xfrm>
            <a:off x="6059375" y="59450"/>
            <a:ext cx="2887476" cy="505750"/>
          </a:xfrm>
          <a:prstGeom prst="rect">
            <a:avLst/>
          </a:prstGeom>
          <a:noFill/>
          <a:ln>
            <a:noFill/>
          </a:ln>
        </p:spPr>
      </p:pic>
      <p:sp>
        <p:nvSpPr>
          <p:cNvPr id="79" name="Google Shape;79;p14"/>
          <p:cNvSpPr/>
          <p:nvPr/>
        </p:nvSpPr>
        <p:spPr>
          <a:xfrm>
            <a:off x="1319925" y="718800"/>
            <a:ext cx="7243800" cy="285900"/>
          </a:xfrm>
          <a:prstGeom prst="rect">
            <a:avLst/>
          </a:prstGeom>
          <a:solidFill>
            <a:srgbClr val="125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4"/>
          <p:cNvSpPr txBox="1"/>
          <p:nvPr/>
        </p:nvSpPr>
        <p:spPr>
          <a:xfrm>
            <a:off x="1507500" y="661650"/>
            <a:ext cx="4978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Noto Sans Medium"/>
                <a:ea typeface="Noto Sans Medium"/>
                <a:cs typeface="Noto Sans Medium"/>
                <a:sym typeface="Noto Sans Medium"/>
              </a:rPr>
              <a:t>Team and Member Details</a:t>
            </a:r>
            <a:endParaRPr>
              <a:solidFill>
                <a:schemeClr val="lt1"/>
              </a:solidFill>
              <a:latin typeface="Noto Sans Medium"/>
              <a:ea typeface="Noto Sans Medium"/>
              <a:cs typeface="Noto Sans Medium"/>
              <a:sym typeface="Noto Sans Medium"/>
            </a:endParaRPr>
          </a:p>
        </p:txBody>
      </p:sp>
      <p:sp>
        <p:nvSpPr>
          <p:cNvPr id="81" name="Google Shape;81;p14"/>
          <p:cNvSpPr txBox="1"/>
          <p:nvPr/>
        </p:nvSpPr>
        <p:spPr>
          <a:xfrm>
            <a:off x="1775400" y="1564875"/>
            <a:ext cx="6945900" cy="3693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600"/>
              </a:spcBef>
              <a:spcAft>
                <a:spcPts val="0"/>
              </a:spcAft>
              <a:buNone/>
            </a:pPr>
            <a:endParaRPr sz="1200">
              <a:solidFill>
                <a:schemeClr val="dk1"/>
              </a:solidFill>
              <a:highlight>
                <a:srgbClr val="FFFF00"/>
              </a:highlight>
              <a:latin typeface="Nunito"/>
              <a:ea typeface="Nunito"/>
              <a:cs typeface="Nunito"/>
              <a:sym typeface="Nunito"/>
            </a:endParaRPr>
          </a:p>
        </p:txBody>
      </p:sp>
      <p:sp>
        <p:nvSpPr>
          <p:cNvPr id="82" name="Google Shape;82;p14"/>
          <p:cNvSpPr/>
          <p:nvPr/>
        </p:nvSpPr>
        <p:spPr>
          <a:xfrm>
            <a:off x="1319925" y="1158300"/>
            <a:ext cx="7243800" cy="3380100"/>
          </a:xfrm>
          <a:prstGeom prst="rect">
            <a:avLst/>
          </a:prstGeom>
          <a:noFill/>
          <a:ln w="9525" cap="flat" cmpd="sng">
            <a:solidFill>
              <a:srgbClr val="001437"/>
            </a:solidFill>
            <a:prstDash val="solid"/>
            <a:round/>
            <a:headEnd type="none" w="sm" len="sm"/>
            <a:tailEnd type="none" w="sm" len="sm"/>
          </a:ln>
        </p:spPr>
        <p:txBody>
          <a:bodyPr spcFirstLastPara="1" wrap="square" lIns="68550" tIns="34275" rIns="68550" bIns="34275" anchor="ctr" anchorCtr="0">
            <a:noAutofit/>
          </a:bodyPr>
          <a:lstStyle/>
          <a:p>
            <a:pPr marL="457200" lvl="0" indent="-304800" algn="just" rtl="0">
              <a:lnSpc>
                <a:spcPct val="115000"/>
              </a:lnSpc>
              <a:spcBef>
                <a:spcPts val="0"/>
              </a:spcBef>
              <a:spcAft>
                <a:spcPts val="0"/>
              </a:spcAft>
              <a:buClr>
                <a:srgbClr val="001437"/>
              </a:buClr>
              <a:buSzPts val="1200"/>
              <a:buFont typeface="Nunito"/>
              <a:buAutoNum type="arabicPeriod"/>
            </a:pPr>
            <a:r>
              <a:rPr lang="en-US" sz="1200" dirty="0" err="1">
                <a:solidFill>
                  <a:srgbClr val="001437"/>
                </a:solidFill>
                <a:latin typeface="Nunito"/>
                <a:ea typeface="Nunito"/>
                <a:cs typeface="Nunito"/>
                <a:sym typeface="Nunito"/>
              </a:rPr>
              <a:t>ThinkArray</a:t>
            </a:r>
            <a:r>
              <a:rPr lang="en" sz="1200" dirty="0">
                <a:solidFill>
                  <a:srgbClr val="001437"/>
                </a:solidFill>
                <a:latin typeface="Nunito"/>
                <a:ea typeface="Nunito"/>
                <a:cs typeface="Nunito"/>
                <a:sym typeface="Nunito"/>
              </a:rPr>
              <a:t> </a:t>
            </a:r>
            <a:endParaRPr sz="1200" dirty="0">
              <a:solidFill>
                <a:srgbClr val="001437"/>
              </a:solidFill>
              <a:latin typeface="Nunito"/>
              <a:ea typeface="Nunito"/>
              <a:cs typeface="Nunito"/>
              <a:sym typeface="Nunito"/>
            </a:endParaRPr>
          </a:p>
          <a:p>
            <a:pPr marL="457200" lvl="0" indent="-304800" algn="l" rtl="0">
              <a:lnSpc>
                <a:spcPct val="110000"/>
              </a:lnSpc>
              <a:spcBef>
                <a:spcPts val="0"/>
              </a:spcBef>
              <a:spcAft>
                <a:spcPts val="0"/>
              </a:spcAft>
              <a:buClr>
                <a:srgbClr val="001437"/>
              </a:buClr>
              <a:buSzPts val="1200"/>
              <a:buFont typeface="Nunito"/>
              <a:buAutoNum type="arabicPeriod"/>
            </a:pPr>
            <a:r>
              <a:rPr lang="en" sz="1200" dirty="0">
                <a:solidFill>
                  <a:srgbClr val="001437"/>
                </a:solidFill>
                <a:latin typeface="Nunito"/>
                <a:ea typeface="Nunito"/>
                <a:cs typeface="Nunito"/>
                <a:sym typeface="Nunito"/>
              </a:rPr>
              <a:t>Contact Details (of POC)</a:t>
            </a:r>
            <a:endParaRPr sz="1200" dirty="0">
              <a:solidFill>
                <a:srgbClr val="001437"/>
              </a:solidFill>
              <a:latin typeface="Nunito"/>
              <a:ea typeface="Nunito"/>
              <a:cs typeface="Nunito"/>
              <a:sym typeface="Nunito"/>
            </a:endParaRPr>
          </a:p>
          <a:p>
            <a:pPr marL="914400" lvl="1" indent="-304800" algn="l" rtl="0">
              <a:lnSpc>
                <a:spcPct val="110000"/>
              </a:lnSpc>
              <a:spcBef>
                <a:spcPts val="0"/>
              </a:spcBef>
              <a:spcAft>
                <a:spcPts val="0"/>
              </a:spcAft>
              <a:buClr>
                <a:srgbClr val="001437"/>
              </a:buClr>
              <a:buSzPts val="1200"/>
              <a:buFont typeface="Nunito"/>
              <a:buAutoNum type="alphaLcPeriod"/>
            </a:pPr>
            <a:r>
              <a:rPr lang="en-US" sz="1200" dirty="0">
                <a:solidFill>
                  <a:srgbClr val="001437"/>
                </a:solidFill>
                <a:latin typeface="Nunito"/>
                <a:ea typeface="Nunito"/>
                <a:cs typeface="Nunito"/>
                <a:sym typeface="Nunito"/>
              </a:rPr>
              <a:t>mehrukh007@gmail.com</a:t>
            </a:r>
            <a:endParaRPr sz="1200" dirty="0">
              <a:solidFill>
                <a:srgbClr val="001437"/>
              </a:solidFill>
              <a:latin typeface="Nunito"/>
              <a:ea typeface="Nunito"/>
              <a:cs typeface="Nunito"/>
              <a:sym typeface="Nunito"/>
            </a:endParaRPr>
          </a:p>
          <a:p>
            <a:pPr marL="914400" lvl="1" indent="-304800" algn="l" rtl="0">
              <a:lnSpc>
                <a:spcPct val="110000"/>
              </a:lnSpc>
              <a:spcBef>
                <a:spcPts val="0"/>
              </a:spcBef>
              <a:spcAft>
                <a:spcPts val="0"/>
              </a:spcAft>
              <a:buClr>
                <a:srgbClr val="001437"/>
              </a:buClr>
              <a:buSzPts val="1200"/>
              <a:buFont typeface="Nunito"/>
              <a:buAutoNum type="alphaLcPeriod"/>
            </a:pPr>
            <a:r>
              <a:rPr lang="en" sz="1200" dirty="0">
                <a:solidFill>
                  <a:srgbClr val="001437"/>
                </a:solidFill>
                <a:latin typeface="Nunito"/>
                <a:ea typeface="Nunito"/>
                <a:cs typeface="Nunito"/>
                <a:sym typeface="Nunito"/>
              </a:rPr>
              <a:t>+91-9741343008</a:t>
            </a:r>
            <a:endParaRPr sz="1200" dirty="0">
              <a:solidFill>
                <a:srgbClr val="001437"/>
              </a:solidFill>
              <a:latin typeface="Nunito"/>
              <a:ea typeface="Nunito"/>
              <a:cs typeface="Nunito"/>
              <a:sym typeface="Nunito"/>
            </a:endParaRPr>
          </a:p>
          <a:p>
            <a:pPr marL="457200" lvl="0" indent="-304800" algn="l" rtl="0">
              <a:lnSpc>
                <a:spcPct val="110000"/>
              </a:lnSpc>
              <a:spcBef>
                <a:spcPts val="0"/>
              </a:spcBef>
              <a:spcAft>
                <a:spcPts val="0"/>
              </a:spcAft>
              <a:buClr>
                <a:srgbClr val="001437"/>
              </a:buClr>
              <a:buSzPts val="1200"/>
              <a:buFont typeface="Nunito"/>
              <a:buAutoNum type="arabicPeriod"/>
            </a:pPr>
            <a:r>
              <a:rPr lang="en" sz="1200" dirty="0">
                <a:solidFill>
                  <a:srgbClr val="001437"/>
                </a:solidFill>
                <a:latin typeface="Nunito"/>
                <a:ea typeface="Nunito"/>
                <a:cs typeface="Nunito"/>
                <a:sym typeface="Nunito"/>
              </a:rPr>
              <a:t>Member Details (Name, Email ID and Contact Number)</a:t>
            </a:r>
            <a:endParaRPr sz="1200" dirty="0">
              <a:solidFill>
                <a:srgbClr val="001437"/>
              </a:solidFill>
              <a:latin typeface="Nunito"/>
              <a:ea typeface="Nunito"/>
              <a:cs typeface="Nunito"/>
              <a:sym typeface="Nunito"/>
            </a:endParaRPr>
          </a:p>
          <a:p>
            <a:pPr marL="914400" lvl="1" indent="-304800" algn="l" rtl="0">
              <a:lnSpc>
                <a:spcPct val="110000"/>
              </a:lnSpc>
              <a:spcBef>
                <a:spcPts val="0"/>
              </a:spcBef>
              <a:spcAft>
                <a:spcPts val="0"/>
              </a:spcAft>
              <a:buClr>
                <a:srgbClr val="001437"/>
              </a:buClr>
              <a:buSzPts val="1200"/>
              <a:buFont typeface="Nunito"/>
              <a:buAutoNum type="alphaLcPeriod"/>
            </a:pPr>
            <a:r>
              <a:rPr lang="en-US" sz="1200" dirty="0">
                <a:solidFill>
                  <a:srgbClr val="001437"/>
                </a:solidFill>
                <a:latin typeface="Nunito"/>
                <a:ea typeface="Nunito"/>
                <a:cs typeface="Nunito"/>
                <a:sym typeface="Nunito"/>
              </a:rPr>
              <a:t>Rupa Kumari, </a:t>
            </a:r>
            <a:r>
              <a:rPr lang="en-US" sz="1200" dirty="0">
                <a:solidFill>
                  <a:srgbClr val="001437"/>
                </a:solidFill>
                <a:latin typeface="Nunito"/>
                <a:ea typeface="Nunito"/>
                <a:cs typeface="Nunito"/>
                <a:sym typeface="Nunito"/>
                <a:hlinkClick r:id="rId5"/>
              </a:rPr>
              <a:t>rupk007@gmail.com</a:t>
            </a:r>
            <a:r>
              <a:rPr lang="en-US" sz="1200" dirty="0">
                <a:solidFill>
                  <a:srgbClr val="001437"/>
                </a:solidFill>
                <a:latin typeface="Nunito"/>
                <a:ea typeface="Nunito"/>
                <a:cs typeface="Nunito"/>
                <a:sym typeface="Nunito"/>
              </a:rPr>
              <a:t>, +91-9903432540</a:t>
            </a:r>
            <a:endParaRPr sz="1200" dirty="0">
              <a:solidFill>
                <a:srgbClr val="001437"/>
              </a:solidFill>
              <a:latin typeface="Nunito"/>
              <a:ea typeface="Nunito"/>
              <a:cs typeface="Nunito"/>
              <a:sym typeface="Nunito"/>
            </a:endParaRPr>
          </a:p>
          <a:p>
            <a:pPr marL="914400" lvl="1" indent="-304800" algn="l" rtl="0">
              <a:lnSpc>
                <a:spcPct val="110000"/>
              </a:lnSpc>
              <a:spcBef>
                <a:spcPts val="0"/>
              </a:spcBef>
              <a:spcAft>
                <a:spcPts val="0"/>
              </a:spcAft>
              <a:buClr>
                <a:srgbClr val="001437"/>
              </a:buClr>
              <a:buSzPts val="1200"/>
              <a:buFont typeface="Nunito"/>
              <a:buAutoNum type="alphaLcPeriod"/>
            </a:pPr>
            <a:r>
              <a:rPr lang="en-US" sz="1200" dirty="0">
                <a:solidFill>
                  <a:srgbClr val="001437"/>
                </a:solidFill>
                <a:latin typeface="Nunito"/>
                <a:ea typeface="Nunito"/>
                <a:cs typeface="Nunito"/>
                <a:sym typeface="Nunito"/>
              </a:rPr>
              <a:t>Shariq Azim, </a:t>
            </a:r>
            <a:r>
              <a:rPr lang="en-US" sz="1200" dirty="0">
                <a:solidFill>
                  <a:srgbClr val="001437"/>
                </a:solidFill>
                <a:latin typeface="Nunito"/>
                <a:ea typeface="Nunito"/>
                <a:cs typeface="Nunito"/>
                <a:sym typeface="Nunito"/>
                <a:hlinkClick r:id="rId6"/>
              </a:rPr>
              <a:t>sharique.azim@gmail.com</a:t>
            </a:r>
            <a:r>
              <a:rPr lang="en-US" sz="1200" dirty="0">
                <a:solidFill>
                  <a:srgbClr val="001437"/>
                </a:solidFill>
                <a:latin typeface="Nunito"/>
                <a:ea typeface="Nunito"/>
                <a:cs typeface="Nunito"/>
                <a:sym typeface="Nunito"/>
              </a:rPr>
              <a:t>, +91-9038270120</a:t>
            </a:r>
            <a:endParaRPr sz="1200" dirty="0">
              <a:solidFill>
                <a:srgbClr val="001437"/>
              </a:solidFill>
              <a:latin typeface="Nunito"/>
              <a:ea typeface="Nunito"/>
              <a:cs typeface="Nunito"/>
              <a:sym typeface="Nunito"/>
            </a:endParaRPr>
          </a:p>
          <a:p>
            <a:pPr marL="914400" lvl="1" indent="-304800" algn="l" rtl="0">
              <a:lnSpc>
                <a:spcPct val="110000"/>
              </a:lnSpc>
              <a:spcBef>
                <a:spcPts val="0"/>
              </a:spcBef>
              <a:spcAft>
                <a:spcPts val="0"/>
              </a:spcAft>
              <a:buClr>
                <a:srgbClr val="001437"/>
              </a:buClr>
              <a:buSzPts val="1200"/>
              <a:buFont typeface="Nunito"/>
              <a:buAutoNum type="alphaLcPeriod"/>
            </a:pPr>
            <a:r>
              <a:rPr lang="en-US" sz="1200" dirty="0">
                <a:solidFill>
                  <a:srgbClr val="001437"/>
                </a:solidFill>
                <a:latin typeface="Nunito"/>
                <a:ea typeface="Nunito"/>
                <a:cs typeface="Nunito"/>
                <a:sym typeface="Nunito"/>
              </a:rPr>
              <a:t>Md Mehran Abul, </a:t>
            </a:r>
            <a:r>
              <a:rPr lang="en-US" sz="1200" dirty="0">
                <a:solidFill>
                  <a:srgbClr val="001437"/>
                </a:solidFill>
                <a:latin typeface="Nunito"/>
                <a:ea typeface="Nunito"/>
                <a:cs typeface="Nunito"/>
                <a:sym typeface="Nunito"/>
                <a:hlinkClick r:id="rId7"/>
              </a:rPr>
              <a:t>mehrukh007@gmail.com</a:t>
            </a:r>
            <a:r>
              <a:rPr lang="en-US" sz="1200" dirty="0">
                <a:solidFill>
                  <a:srgbClr val="001437"/>
                </a:solidFill>
                <a:latin typeface="Nunito"/>
                <a:ea typeface="Nunito"/>
                <a:cs typeface="Nunito"/>
                <a:sym typeface="Nunito"/>
              </a:rPr>
              <a:t>, +91-9741343008</a:t>
            </a:r>
            <a:endParaRPr sz="1200" dirty="0">
              <a:solidFill>
                <a:srgbClr val="001437"/>
              </a:solidFill>
              <a:latin typeface="Nunito"/>
              <a:ea typeface="Nunito"/>
              <a:cs typeface="Nunito"/>
              <a:sym typeface="Nunito"/>
            </a:endParaRPr>
          </a:p>
          <a:p>
            <a:pPr marL="914400" lvl="1" indent="-304800" algn="l" rtl="0">
              <a:lnSpc>
                <a:spcPct val="110000"/>
              </a:lnSpc>
              <a:spcBef>
                <a:spcPts val="0"/>
              </a:spcBef>
              <a:spcAft>
                <a:spcPts val="0"/>
              </a:spcAft>
              <a:buClr>
                <a:srgbClr val="001437"/>
              </a:buClr>
              <a:buSzPts val="1200"/>
              <a:buFont typeface="Nunito"/>
              <a:buAutoNum type="alphaLcPeriod"/>
            </a:pPr>
            <a:r>
              <a:rPr lang="en-US" sz="1200" dirty="0" err="1">
                <a:solidFill>
                  <a:srgbClr val="001437"/>
                </a:solidFill>
                <a:latin typeface="Nunito"/>
                <a:ea typeface="Nunito"/>
                <a:cs typeface="Nunito"/>
                <a:sym typeface="Nunito"/>
              </a:rPr>
              <a:t>Tunir</a:t>
            </a:r>
            <a:r>
              <a:rPr lang="en-US" sz="1200" dirty="0">
                <a:solidFill>
                  <a:srgbClr val="001437"/>
                </a:solidFill>
                <a:latin typeface="Nunito"/>
                <a:ea typeface="Nunito"/>
                <a:cs typeface="Nunito"/>
                <a:sym typeface="Nunito"/>
              </a:rPr>
              <a:t> </a:t>
            </a:r>
            <a:r>
              <a:rPr lang="en-US" sz="1200" dirty="0" err="1">
                <a:solidFill>
                  <a:srgbClr val="001437"/>
                </a:solidFill>
                <a:latin typeface="Nunito"/>
                <a:ea typeface="Nunito"/>
                <a:cs typeface="Nunito"/>
                <a:sym typeface="Nunito"/>
              </a:rPr>
              <a:t>Saha</a:t>
            </a:r>
            <a:r>
              <a:rPr lang="en-US" sz="1200" dirty="0">
                <a:solidFill>
                  <a:srgbClr val="001437"/>
                </a:solidFill>
                <a:latin typeface="Nunito"/>
                <a:ea typeface="Nunito"/>
                <a:cs typeface="Nunito"/>
                <a:sym typeface="Nunito"/>
              </a:rPr>
              <a:t>, </a:t>
            </a:r>
            <a:r>
              <a:rPr lang="en-US" sz="1200" dirty="0">
                <a:solidFill>
                  <a:srgbClr val="001437"/>
                </a:solidFill>
                <a:latin typeface="Nunito"/>
                <a:ea typeface="Nunito"/>
                <a:cs typeface="Nunito"/>
                <a:sym typeface="Nunito"/>
                <a:hlinkClick r:id="rId8"/>
              </a:rPr>
              <a:t>sahatunir@gmail.com</a:t>
            </a:r>
            <a:r>
              <a:rPr lang="en-US" sz="1200" dirty="0">
                <a:solidFill>
                  <a:srgbClr val="001437"/>
                </a:solidFill>
                <a:latin typeface="Nunito"/>
                <a:ea typeface="Nunito"/>
                <a:cs typeface="Nunito"/>
                <a:sym typeface="Nunito"/>
              </a:rPr>
              <a:t>, +91-8981423820</a:t>
            </a:r>
            <a:endParaRPr sz="1200" dirty="0">
              <a:solidFill>
                <a:srgbClr val="001437"/>
              </a:solidFill>
              <a:latin typeface="Nunito"/>
              <a:ea typeface="Nunito"/>
              <a:cs typeface="Nunito"/>
              <a:sym typeface="Nunito"/>
            </a:endParaRPr>
          </a:p>
          <a:p>
            <a:pPr marL="457200" lvl="0" indent="-304800" algn="l" rtl="0">
              <a:lnSpc>
                <a:spcPct val="110000"/>
              </a:lnSpc>
              <a:spcBef>
                <a:spcPts val="0"/>
              </a:spcBef>
              <a:spcAft>
                <a:spcPts val="0"/>
              </a:spcAft>
              <a:buClr>
                <a:srgbClr val="001437"/>
              </a:buClr>
              <a:buSzPts val="1200"/>
              <a:buFont typeface="Nunito"/>
              <a:buAutoNum type="arabicPeriod"/>
            </a:pPr>
            <a:r>
              <a:rPr lang="en" sz="1200" dirty="0">
                <a:solidFill>
                  <a:srgbClr val="001437"/>
                </a:solidFill>
                <a:latin typeface="Nunito"/>
                <a:ea typeface="Nunito"/>
                <a:cs typeface="Nunito"/>
                <a:sym typeface="Nunito"/>
              </a:rPr>
              <a:t>Challenge Category </a:t>
            </a:r>
            <a:endParaRPr sz="1200" dirty="0">
              <a:solidFill>
                <a:srgbClr val="001437"/>
              </a:solidFill>
              <a:latin typeface="Nunito"/>
              <a:ea typeface="Nunito"/>
              <a:cs typeface="Nunito"/>
              <a:sym typeface="Nunito"/>
            </a:endParaRPr>
          </a:p>
          <a:p>
            <a:pPr marL="609600" lvl="0" algn="l" rtl="0">
              <a:lnSpc>
                <a:spcPct val="110000"/>
              </a:lnSpc>
              <a:spcBef>
                <a:spcPts val="0"/>
              </a:spcBef>
              <a:spcAft>
                <a:spcPts val="0"/>
              </a:spcAft>
              <a:buClr>
                <a:srgbClr val="001437"/>
              </a:buClr>
              <a:buSzPts val="1200"/>
            </a:pPr>
            <a:r>
              <a:rPr lang="en" sz="1200">
                <a:solidFill>
                  <a:srgbClr val="001437"/>
                </a:solidFill>
                <a:latin typeface="Nunito"/>
                <a:ea typeface="Nunito"/>
                <a:cs typeface="Nunito"/>
                <a:sym typeface="Nunito"/>
              </a:rPr>
              <a:t>Challenge </a:t>
            </a:r>
            <a:r>
              <a:rPr lang="en" sz="1200" dirty="0">
                <a:solidFill>
                  <a:srgbClr val="001437"/>
                </a:solidFill>
                <a:latin typeface="Nunito"/>
                <a:ea typeface="Nunito"/>
                <a:cs typeface="Nunito"/>
                <a:sym typeface="Nunito"/>
              </a:rPr>
              <a:t>Category 4 </a:t>
            </a:r>
            <a:endParaRPr sz="1200" dirty="0">
              <a:solidFill>
                <a:srgbClr val="001437"/>
              </a:solidFill>
              <a:latin typeface="Nunito"/>
              <a:ea typeface="Nunito"/>
              <a:cs typeface="Nunito"/>
              <a:sym typeface="Nunito"/>
            </a:endParaRPr>
          </a:p>
        </p:txBody>
      </p:sp>
      <p:cxnSp>
        <p:nvCxnSpPr>
          <p:cNvPr id="3" name="Straight Connector 2">
            <a:extLst>
              <a:ext uri="{FF2B5EF4-FFF2-40B4-BE49-F238E27FC236}">
                <a16:creationId xmlns:a16="http://schemas.microsoft.com/office/drawing/2014/main" id="{C78FCF94-84E0-46D0-99F3-E2C3E62343DB}"/>
              </a:ext>
            </a:extLst>
          </p:cNvPr>
          <p:cNvCxnSpPr>
            <a:stCxn id="76" idx="3"/>
          </p:cNvCxnSpPr>
          <p:nvPr/>
        </p:nvCxnSpPr>
        <p:spPr>
          <a:xfrm flipH="1" flipV="1">
            <a:off x="982980" y="1061850"/>
            <a:ext cx="57445" cy="1509901"/>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7FFFD"/>
        </a:solidFill>
        <a:effectLst/>
      </p:bgPr>
    </p:bg>
    <p:spTree>
      <p:nvGrpSpPr>
        <p:cNvPr id="1" name="Shape 86"/>
        <p:cNvGrpSpPr/>
        <p:nvPr/>
      </p:nvGrpSpPr>
      <p:grpSpPr>
        <a:xfrm>
          <a:off x="0" y="0"/>
          <a:ext cx="0" cy="0"/>
          <a:chOff x="0" y="0"/>
          <a:chExt cx="0" cy="0"/>
        </a:xfrm>
      </p:grpSpPr>
      <p:pic>
        <p:nvPicPr>
          <p:cNvPr id="87" name="Google Shape;87;p15"/>
          <p:cNvPicPr preferRelativeResize="0"/>
          <p:nvPr/>
        </p:nvPicPr>
        <p:blipFill rotWithShape="1">
          <a:blip r:embed="rId3">
            <a:alphaModFix/>
          </a:blip>
          <a:srcRect l="27640" t="27095" r="60701" b="15268"/>
          <a:stretch/>
        </p:blipFill>
        <p:spPr>
          <a:xfrm>
            <a:off x="0" y="0"/>
            <a:ext cx="1040425" cy="5143501"/>
          </a:xfrm>
          <a:prstGeom prst="rect">
            <a:avLst/>
          </a:prstGeom>
          <a:noFill/>
          <a:ln>
            <a:noFill/>
          </a:ln>
        </p:spPr>
      </p:pic>
      <p:pic>
        <p:nvPicPr>
          <p:cNvPr id="88" name="Google Shape;88;p15"/>
          <p:cNvPicPr preferRelativeResize="0"/>
          <p:nvPr/>
        </p:nvPicPr>
        <p:blipFill rotWithShape="1">
          <a:blip r:embed="rId4">
            <a:alphaModFix/>
          </a:blip>
          <a:srcRect l="-610" t="-7804" r="610" b="-3368"/>
          <a:stretch/>
        </p:blipFill>
        <p:spPr>
          <a:xfrm>
            <a:off x="6059375" y="155900"/>
            <a:ext cx="2887476" cy="505750"/>
          </a:xfrm>
          <a:prstGeom prst="rect">
            <a:avLst/>
          </a:prstGeom>
          <a:noFill/>
          <a:ln>
            <a:noFill/>
          </a:ln>
        </p:spPr>
      </p:pic>
      <p:sp>
        <p:nvSpPr>
          <p:cNvPr id="89" name="Google Shape;89;p15"/>
          <p:cNvSpPr/>
          <p:nvPr/>
        </p:nvSpPr>
        <p:spPr>
          <a:xfrm>
            <a:off x="1326834" y="797908"/>
            <a:ext cx="7245666" cy="351677"/>
          </a:xfrm>
          <a:prstGeom prst="rect">
            <a:avLst/>
          </a:prstGeom>
          <a:solidFill>
            <a:srgbClr val="125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p:nvPr/>
        </p:nvSpPr>
        <p:spPr>
          <a:xfrm>
            <a:off x="1316736" y="722376"/>
            <a:ext cx="6214744"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Noto Sans Medium"/>
                <a:ea typeface="Noto Sans Medium"/>
                <a:cs typeface="Noto Sans Medium"/>
                <a:sym typeface="Noto Sans Medium"/>
              </a:rPr>
              <a:t>Problem Statement</a:t>
            </a:r>
            <a:endParaRPr>
              <a:solidFill>
                <a:schemeClr val="lt1"/>
              </a:solidFill>
              <a:latin typeface="Noto Sans Medium"/>
              <a:ea typeface="Noto Sans Medium"/>
              <a:cs typeface="Noto Sans Medium"/>
              <a:sym typeface="Noto Sans Medium"/>
            </a:endParaRPr>
          </a:p>
        </p:txBody>
      </p:sp>
      <p:sp>
        <p:nvSpPr>
          <p:cNvPr id="91" name="Google Shape;91;p15"/>
          <p:cNvSpPr txBox="1"/>
          <p:nvPr/>
        </p:nvSpPr>
        <p:spPr>
          <a:xfrm>
            <a:off x="1775400" y="1564875"/>
            <a:ext cx="6945900" cy="3693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600"/>
              </a:spcBef>
              <a:spcAft>
                <a:spcPts val="0"/>
              </a:spcAft>
              <a:buNone/>
            </a:pPr>
            <a:endParaRPr sz="1200">
              <a:solidFill>
                <a:schemeClr val="dk1"/>
              </a:solidFill>
              <a:highlight>
                <a:srgbClr val="FFFF00"/>
              </a:highlight>
              <a:latin typeface="Nunito"/>
              <a:ea typeface="Nunito"/>
              <a:cs typeface="Nunito"/>
              <a:sym typeface="Nunito"/>
            </a:endParaRPr>
          </a:p>
        </p:txBody>
      </p:sp>
      <p:sp>
        <p:nvSpPr>
          <p:cNvPr id="92" name="Google Shape;92;p15"/>
          <p:cNvSpPr/>
          <p:nvPr/>
        </p:nvSpPr>
        <p:spPr>
          <a:xfrm>
            <a:off x="1352707" y="1149586"/>
            <a:ext cx="7219793" cy="2527999"/>
          </a:xfrm>
          <a:prstGeom prst="rect">
            <a:avLst/>
          </a:prstGeom>
          <a:noFill/>
          <a:ln w="9525" cap="flat" cmpd="sng">
            <a:solidFill>
              <a:srgbClr val="001437"/>
            </a:solidFill>
            <a:prstDash val="solid"/>
            <a:round/>
            <a:headEnd type="none" w="sm" len="sm"/>
            <a:tailEnd type="none" w="sm" len="sm"/>
          </a:ln>
        </p:spPr>
        <p:txBody>
          <a:bodyPr spcFirstLastPara="1" wrap="square" lIns="68550" tIns="34275" rIns="68550" bIns="34275" anchor="ctr" anchorCtr="0">
            <a:noAutofit/>
          </a:bodyPr>
          <a:lstStyle/>
          <a:p>
            <a:pPr marL="0" lvl="0" indent="0" algn="l" rtl="0">
              <a:lnSpc>
                <a:spcPct val="110000"/>
              </a:lnSpc>
              <a:spcBef>
                <a:spcPts val="600"/>
              </a:spcBef>
              <a:spcAft>
                <a:spcPts val="0"/>
              </a:spcAft>
              <a:buClr>
                <a:schemeClr val="dk1"/>
              </a:buClr>
              <a:buSzPts val="1100"/>
              <a:buFont typeface="Arial"/>
              <a:buNone/>
            </a:pPr>
            <a:r>
              <a:rPr lang="en-US" sz="1200" dirty="0">
                <a:solidFill>
                  <a:srgbClr val="001437"/>
                </a:solidFill>
                <a:latin typeface="Nunito"/>
                <a:ea typeface="Nunito"/>
                <a:cs typeface="Nunito"/>
                <a:sym typeface="Nunito"/>
              </a:rPr>
              <a:t>We attempt to solve the following three problems:</a:t>
            </a:r>
          </a:p>
          <a:p>
            <a:pPr lvl="0" algn="l" rtl="0">
              <a:lnSpc>
                <a:spcPct val="110000"/>
              </a:lnSpc>
              <a:spcBef>
                <a:spcPts val="600"/>
              </a:spcBef>
              <a:spcAft>
                <a:spcPts val="0"/>
              </a:spcAft>
              <a:buClr>
                <a:schemeClr val="dk1"/>
              </a:buClr>
              <a:buSzPts val="1100"/>
            </a:pPr>
            <a:r>
              <a:rPr lang="en-US" sz="1200" dirty="0">
                <a:solidFill>
                  <a:srgbClr val="001437"/>
                </a:solidFill>
                <a:latin typeface="Nunito"/>
                <a:ea typeface="Nunito"/>
                <a:cs typeface="Nunito"/>
                <a:sym typeface="Nunito"/>
                <a:hlinkClick r:id="rId5" action="ppaction://hlinksldjump"/>
              </a:rPr>
              <a:t>Candidate job suitability ranking</a:t>
            </a:r>
            <a:r>
              <a:rPr lang="en-US" sz="1200" dirty="0">
                <a:solidFill>
                  <a:srgbClr val="001437"/>
                </a:solidFill>
                <a:latin typeface="Nunito"/>
                <a:ea typeface="Nunito"/>
                <a:cs typeface="Nunito"/>
                <a:sym typeface="Nunito"/>
              </a:rPr>
              <a:t> (Challenge Category 4)</a:t>
            </a:r>
          </a:p>
          <a:p>
            <a:pPr lvl="2">
              <a:lnSpc>
                <a:spcPct val="110000"/>
              </a:lnSpc>
              <a:spcBef>
                <a:spcPts val="600"/>
              </a:spcBef>
              <a:buClr>
                <a:schemeClr val="dk1"/>
              </a:buClr>
              <a:buSzPts val="1100"/>
            </a:pPr>
            <a:r>
              <a:rPr lang="en-US" sz="1200" dirty="0">
                <a:solidFill>
                  <a:srgbClr val="001437"/>
                </a:solidFill>
                <a:latin typeface="Nunito"/>
                <a:ea typeface="Nunito"/>
                <a:cs typeface="Nunito"/>
                <a:sym typeface="Nunito"/>
              </a:rPr>
              <a:t>	Build an application ranking system that scores each profile against a job opportunity based on his/her resume, professional connections and social engagements. This would accelerate the recruitment process and facilitate quality hiring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7FFFD"/>
        </a:solidFill>
        <a:effectLst/>
      </p:bgPr>
    </p:bg>
    <p:spTree>
      <p:nvGrpSpPr>
        <p:cNvPr id="1" name="Shape 86"/>
        <p:cNvGrpSpPr/>
        <p:nvPr/>
      </p:nvGrpSpPr>
      <p:grpSpPr>
        <a:xfrm>
          <a:off x="0" y="0"/>
          <a:ext cx="0" cy="0"/>
          <a:chOff x="0" y="0"/>
          <a:chExt cx="0" cy="0"/>
        </a:xfrm>
      </p:grpSpPr>
      <p:pic>
        <p:nvPicPr>
          <p:cNvPr id="87" name="Google Shape;87;p15"/>
          <p:cNvPicPr preferRelativeResize="0"/>
          <p:nvPr/>
        </p:nvPicPr>
        <p:blipFill rotWithShape="1">
          <a:blip r:embed="rId3">
            <a:alphaModFix/>
          </a:blip>
          <a:srcRect l="27640" t="27095" r="60701" b="15268"/>
          <a:stretch/>
        </p:blipFill>
        <p:spPr>
          <a:xfrm>
            <a:off x="0" y="0"/>
            <a:ext cx="1040425" cy="5143501"/>
          </a:xfrm>
          <a:prstGeom prst="rect">
            <a:avLst/>
          </a:prstGeom>
          <a:noFill/>
          <a:ln>
            <a:noFill/>
          </a:ln>
        </p:spPr>
      </p:pic>
      <p:pic>
        <p:nvPicPr>
          <p:cNvPr id="88" name="Google Shape;88;p15"/>
          <p:cNvPicPr preferRelativeResize="0"/>
          <p:nvPr/>
        </p:nvPicPr>
        <p:blipFill rotWithShape="1">
          <a:blip r:embed="rId4">
            <a:alphaModFix/>
          </a:blip>
          <a:srcRect l="-610" t="-7804" r="610" b="-3368"/>
          <a:stretch/>
        </p:blipFill>
        <p:spPr>
          <a:xfrm>
            <a:off x="6059375" y="155900"/>
            <a:ext cx="2887476" cy="505750"/>
          </a:xfrm>
          <a:prstGeom prst="rect">
            <a:avLst/>
          </a:prstGeom>
          <a:noFill/>
          <a:ln>
            <a:noFill/>
          </a:ln>
        </p:spPr>
      </p:pic>
      <p:grpSp>
        <p:nvGrpSpPr>
          <p:cNvPr id="2" name="Group 1">
            <a:extLst>
              <a:ext uri="{FF2B5EF4-FFF2-40B4-BE49-F238E27FC236}">
                <a16:creationId xmlns:a16="http://schemas.microsoft.com/office/drawing/2014/main" id="{043E91E0-9964-43D7-9FF1-3960D551C4AC}"/>
              </a:ext>
            </a:extLst>
          </p:cNvPr>
          <p:cNvGrpSpPr/>
          <p:nvPr/>
        </p:nvGrpSpPr>
        <p:grpSpPr>
          <a:xfrm>
            <a:off x="1040424" y="2214675"/>
            <a:ext cx="8103575" cy="1344952"/>
            <a:chOff x="1775400" y="594849"/>
            <a:chExt cx="5804700" cy="646146"/>
          </a:xfrm>
        </p:grpSpPr>
        <p:sp>
          <p:nvSpPr>
            <p:cNvPr id="89" name="Google Shape;89;p15"/>
            <p:cNvSpPr/>
            <p:nvPr/>
          </p:nvSpPr>
          <p:spPr>
            <a:xfrm>
              <a:off x="1775400" y="631275"/>
              <a:ext cx="5804700" cy="609720"/>
            </a:xfrm>
            <a:prstGeom prst="rect">
              <a:avLst/>
            </a:prstGeom>
            <a:solidFill>
              <a:srgbClr val="125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p:nvPr/>
          </p:nvSpPr>
          <p:spPr>
            <a:xfrm>
              <a:off x="1775400" y="594849"/>
              <a:ext cx="4978800" cy="646146"/>
            </a:xfrm>
            <a:prstGeom prst="rect">
              <a:avLst/>
            </a:prstGeom>
            <a:noFill/>
            <a:ln>
              <a:noFill/>
            </a:ln>
          </p:spPr>
          <p:txBody>
            <a:bodyPr spcFirstLastPara="1" wrap="square" lIns="91425" tIns="91425" rIns="91425" bIns="91425" anchor="t" anchorCtr="0">
              <a:spAutoFit/>
            </a:bodyPr>
            <a:lstStyle/>
            <a:p>
              <a:pPr>
                <a:lnSpc>
                  <a:spcPct val="110000"/>
                </a:lnSpc>
                <a:spcBef>
                  <a:spcPts val="600"/>
                </a:spcBef>
                <a:buClr>
                  <a:schemeClr val="dk1"/>
                </a:buClr>
                <a:buSzPts val="1100"/>
              </a:pPr>
              <a:r>
                <a:rPr lang="en-US" sz="3200" b="1" dirty="0">
                  <a:solidFill>
                    <a:schemeClr val="bg1"/>
                  </a:solidFill>
                  <a:latin typeface="Nunito"/>
                  <a:sym typeface="Nunito"/>
                  <a:hlinkClick r:id="rId5" action="ppaction://hlinksldjump">
                    <a:extLst>
                      <a:ext uri="{A12FA001-AC4F-418D-AE19-62706E023703}">
                        <ahyp:hlinkClr xmlns:ahyp="http://schemas.microsoft.com/office/drawing/2018/hyperlinkcolor" val="tx"/>
                      </a:ext>
                    </a:extLst>
                  </a:hlinkClick>
                </a:rPr>
                <a:t>Candidate job suitability ranking</a:t>
              </a:r>
              <a:r>
                <a:rPr lang="en-US" sz="3200" b="1" dirty="0">
                  <a:solidFill>
                    <a:schemeClr val="bg1"/>
                  </a:solidFill>
                  <a:latin typeface="Nunito"/>
                  <a:sym typeface="Nunito"/>
                </a:rPr>
                <a:t> (Challenge Category 4)</a:t>
              </a:r>
            </a:p>
          </p:txBody>
        </p:sp>
      </p:grpSp>
      <p:sp>
        <p:nvSpPr>
          <p:cNvPr id="91" name="Google Shape;91;p15"/>
          <p:cNvSpPr txBox="1"/>
          <p:nvPr/>
        </p:nvSpPr>
        <p:spPr>
          <a:xfrm>
            <a:off x="1775400" y="1564875"/>
            <a:ext cx="6945900" cy="369300"/>
          </a:xfrm>
          <a:prstGeom prst="rect">
            <a:avLst/>
          </a:prstGeom>
          <a:noFill/>
          <a:ln>
            <a:noFill/>
          </a:ln>
        </p:spPr>
        <p:txBody>
          <a:bodyPr spcFirstLastPara="1" wrap="square" lIns="91425" tIns="91425" rIns="91425" bIns="91425" anchor="t" anchorCtr="0">
            <a:spAutoFit/>
          </a:bodyPr>
          <a:lstStyle/>
          <a:p>
            <a:pPr marL="0" lvl="0" indent="0" algn="l" rtl="0">
              <a:lnSpc>
                <a:spcPct val="110000"/>
              </a:lnSpc>
              <a:spcBef>
                <a:spcPts val="600"/>
              </a:spcBef>
              <a:spcAft>
                <a:spcPts val="0"/>
              </a:spcAft>
              <a:buNone/>
            </a:pPr>
            <a:endParaRPr sz="1200">
              <a:solidFill>
                <a:schemeClr val="dk1"/>
              </a:solidFill>
              <a:highlight>
                <a:srgbClr val="FFFF00"/>
              </a:highlight>
              <a:latin typeface="Nunito"/>
              <a:ea typeface="Nunito"/>
              <a:cs typeface="Nunito"/>
              <a:sym typeface="Nunito"/>
            </a:endParaRPr>
          </a:p>
        </p:txBody>
      </p:sp>
    </p:spTree>
    <p:extLst>
      <p:ext uri="{BB962C8B-B14F-4D97-AF65-F5344CB8AC3E}">
        <p14:creationId xmlns:p14="http://schemas.microsoft.com/office/powerpoint/2010/main" val="32951144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76;p14">
            <a:extLst>
              <a:ext uri="{FF2B5EF4-FFF2-40B4-BE49-F238E27FC236}">
                <a16:creationId xmlns:a16="http://schemas.microsoft.com/office/drawing/2014/main" id="{14C57CF9-87AE-41D1-B12C-47598D29341A}"/>
              </a:ext>
            </a:extLst>
          </p:cNvPr>
          <p:cNvPicPr preferRelativeResize="0"/>
          <p:nvPr/>
        </p:nvPicPr>
        <p:blipFill rotWithShape="1">
          <a:blip r:embed="rId2">
            <a:alphaModFix/>
          </a:blip>
          <a:srcRect l="27640" t="27095" r="60701" b="15268"/>
          <a:stretch/>
        </p:blipFill>
        <p:spPr>
          <a:xfrm>
            <a:off x="0" y="0"/>
            <a:ext cx="1040425" cy="5143501"/>
          </a:xfrm>
          <a:prstGeom prst="rect">
            <a:avLst/>
          </a:prstGeom>
          <a:noFill/>
          <a:ln>
            <a:noFill/>
          </a:ln>
        </p:spPr>
      </p:pic>
      <p:pic>
        <p:nvPicPr>
          <p:cNvPr id="5" name="Google Shape;78;p14">
            <a:extLst>
              <a:ext uri="{FF2B5EF4-FFF2-40B4-BE49-F238E27FC236}">
                <a16:creationId xmlns:a16="http://schemas.microsoft.com/office/drawing/2014/main" id="{598D74A0-0EBA-440A-A5B0-BEB12919A0CC}"/>
              </a:ext>
            </a:extLst>
          </p:cNvPr>
          <p:cNvPicPr preferRelativeResize="0"/>
          <p:nvPr/>
        </p:nvPicPr>
        <p:blipFill rotWithShape="1">
          <a:blip r:embed="rId3">
            <a:alphaModFix/>
          </a:blip>
          <a:srcRect l="-610" t="-7804" r="610" b="-3368"/>
          <a:stretch/>
        </p:blipFill>
        <p:spPr>
          <a:xfrm>
            <a:off x="6059375" y="59450"/>
            <a:ext cx="2887476" cy="505750"/>
          </a:xfrm>
          <a:prstGeom prst="rect">
            <a:avLst/>
          </a:prstGeom>
          <a:noFill/>
          <a:ln>
            <a:noFill/>
          </a:ln>
        </p:spPr>
      </p:pic>
      <p:grpSp>
        <p:nvGrpSpPr>
          <p:cNvPr id="8" name="Group 7">
            <a:extLst>
              <a:ext uri="{FF2B5EF4-FFF2-40B4-BE49-F238E27FC236}">
                <a16:creationId xmlns:a16="http://schemas.microsoft.com/office/drawing/2014/main" id="{F5CC05E5-5485-4A82-A587-2C67CDB1A758}"/>
              </a:ext>
            </a:extLst>
          </p:cNvPr>
          <p:cNvGrpSpPr/>
          <p:nvPr/>
        </p:nvGrpSpPr>
        <p:grpSpPr>
          <a:xfrm>
            <a:off x="1374830" y="485424"/>
            <a:ext cx="7572021" cy="400079"/>
            <a:chOff x="1672011" y="1194084"/>
            <a:chExt cx="6940100" cy="400079"/>
          </a:xfrm>
        </p:grpSpPr>
        <p:sp>
          <p:nvSpPr>
            <p:cNvPr id="6" name="Google Shape;100;p16">
              <a:extLst>
                <a:ext uri="{FF2B5EF4-FFF2-40B4-BE49-F238E27FC236}">
                  <a16:creationId xmlns:a16="http://schemas.microsoft.com/office/drawing/2014/main" id="{E576737E-D17B-4B00-83B8-B6192304C00E}"/>
                </a:ext>
              </a:extLst>
            </p:cNvPr>
            <p:cNvSpPr/>
            <p:nvPr/>
          </p:nvSpPr>
          <p:spPr>
            <a:xfrm>
              <a:off x="1672011" y="1259767"/>
              <a:ext cx="6940100" cy="324316"/>
            </a:xfrm>
            <a:prstGeom prst="rect">
              <a:avLst/>
            </a:prstGeom>
            <a:solidFill>
              <a:srgbClr val="125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1;p16">
              <a:extLst>
                <a:ext uri="{FF2B5EF4-FFF2-40B4-BE49-F238E27FC236}">
                  <a16:creationId xmlns:a16="http://schemas.microsoft.com/office/drawing/2014/main" id="{BFDA6DC8-6DFA-4178-BA09-1592C0630781}"/>
                </a:ext>
              </a:extLst>
            </p:cNvPr>
            <p:cNvSpPr txBox="1"/>
            <p:nvPr/>
          </p:nvSpPr>
          <p:spPr>
            <a:xfrm>
              <a:off x="1733440" y="1194084"/>
              <a:ext cx="504958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solidFill>
                    <a:schemeClr val="lt1"/>
                  </a:solidFill>
                  <a:latin typeface="Noto Sans Medium"/>
                  <a:ea typeface="Noto Sans Medium"/>
                  <a:cs typeface="Noto Sans Medium"/>
                  <a:sym typeface="Noto Sans Medium"/>
                </a:rPr>
                <a:t>Solution</a:t>
              </a:r>
              <a:endParaRPr dirty="0">
                <a:solidFill>
                  <a:schemeClr val="lt1"/>
                </a:solidFill>
                <a:latin typeface="Noto Sans Medium"/>
                <a:ea typeface="Noto Sans Medium"/>
                <a:cs typeface="Noto Sans Medium"/>
                <a:sym typeface="Noto Sans Medium"/>
              </a:endParaRPr>
            </a:p>
          </p:txBody>
        </p:sp>
      </p:grpSp>
      <p:sp>
        <p:nvSpPr>
          <p:cNvPr id="11" name="TextBox 10">
            <a:extLst>
              <a:ext uri="{FF2B5EF4-FFF2-40B4-BE49-F238E27FC236}">
                <a16:creationId xmlns:a16="http://schemas.microsoft.com/office/drawing/2014/main" id="{3EC5CB59-311B-4CA1-A78F-89E8DBAA2E0C}"/>
              </a:ext>
            </a:extLst>
          </p:cNvPr>
          <p:cNvSpPr txBox="1"/>
          <p:nvPr/>
        </p:nvSpPr>
        <p:spPr>
          <a:xfrm>
            <a:off x="1348740" y="914400"/>
            <a:ext cx="7482840" cy="4519699"/>
          </a:xfrm>
          <a:prstGeom prst="rect">
            <a:avLst/>
          </a:prstGeom>
          <a:noFill/>
        </p:spPr>
        <p:txBody>
          <a:bodyPr wrap="square" rtlCol="0">
            <a:spAutoFit/>
          </a:bodyPr>
          <a:lstStyle/>
          <a:p>
            <a:pPr marL="171450" lvl="0" indent="-171450">
              <a:lnSpc>
                <a:spcPct val="110000"/>
              </a:lnSpc>
              <a:spcBef>
                <a:spcPts val="600"/>
              </a:spcBef>
              <a:buFont typeface="Arial" panose="020B0604020202020204" pitchFamily="34" charset="0"/>
              <a:buChar char="•"/>
            </a:pPr>
            <a:r>
              <a:rPr lang="en-US" sz="1200" dirty="0">
                <a:solidFill>
                  <a:srgbClr val="001437"/>
                </a:solidFill>
                <a:latin typeface="Nunito"/>
                <a:ea typeface="Nunito"/>
                <a:cs typeface="Nunito"/>
                <a:sym typeface="Nunito"/>
              </a:rPr>
              <a:t>With the flourish of employment websites and employment-focused social media platforms, access to job opportunities has seen a sharp increase and in turn, a manifold increase in job applications. But experts say that </a:t>
            </a:r>
            <a:r>
              <a:rPr lang="en-US" sz="1200" dirty="0">
                <a:solidFill>
                  <a:srgbClr val="001437"/>
                </a:solidFill>
                <a:latin typeface="Nunito"/>
                <a:ea typeface="Nunito"/>
                <a:cs typeface="Nunito"/>
                <a:sym typeface="Nunito"/>
                <a:hlinkClick r:id="rId4"/>
              </a:rPr>
              <a:t>75% applicants are not qualified for a given role while 98% of job seekers are eliminated at the initial screening itself</a:t>
            </a:r>
            <a:r>
              <a:rPr lang="en-US" sz="1200" dirty="0">
                <a:solidFill>
                  <a:srgbClr val="001437"/>
                </a:solidFill>
                <a:latin typeface="Nunito"/>
                <a:ea typeface="Nunito"/>
                <a:cs typeface="Nunito"/>
                <a:sym typeface="Nunito"/>
              </a:rPr>
              <a:t> and there is no popular process of filtering out the irrelevant ones. This makes the recruitment process slow and expensive and the selection suboptimal.</a:t>
            </a:r>
          </a:p>
          <a:p>
            <a:pPr marL="171450" lvl="0" indent="-171450">
              <a:lnSpc>
                <a:spcPct val="110000"/>
              </a:lnSpc>
              <a:spcBef>
                <a:spcPts val="600"/>
              </a:spcBef>
              <a:buFont typeface="Arial" panose="020B0604020202020204" pitchFamily="34" charset="0"/>
              <a:buChar char="•"/>
            </a:pPr>
            <a:r>
              <a:rPr lang="en-US" sz="1200" dirty="0">
                <a:solidFill>
                  <a:srgbClr val="001437"/>
                </a:solidFill>
                <a:latin typeface="Nunito"/>
                <a:ea typeface="Nunito"/>
                <a:cs typeface="Nunito"/>
                <a:sym typeface="Nunito"/>
              </a:rPr>
              <a:t>There is a need to build a solution that will order all applicants based on how suitable they are for the given job role. This would accelerate hiring, make the recruitment process frugal and ensure high quality hiring</a:t>
            </a:r>
          </a:p>
          <a:p>
            <a:pPr marL="171450" lvl="0" indent="-171450">
              <a:lnSpc>
                <a:spcPct val="110000"/>
              </a:lnSpc>
              <a:spcBef>
                <a:spcPts val="600"/>
              </a:spcBef>
              <a:buFont typeface="Arial" panose="020B0604020202020204" pitchFamily="34" charset="0"/>
              <a:buChar char="•"/>
            </a:pPr>
            <a:r>
              <a:rPr lang="en-US" sz="1200" dirty="0">
                <a:solidFill>
                  <a:srgbClr val="001437"/>
                </a:solidFill>
                <a:latin typeface="Nunito"/>
                <a:ea typeface="Nunito"/>
                <a:cs typeface="Nunito"/>
                <a:sym typeface="Nunito"/>
              </a:rPr>
              <a:t>We propose to design a application ranking system that scores each profile against a job opportunity based on his/her core competencies, experience (using the, for example, resume, </a:t>
            </a:r>
            <a:r>
              <a:rPr lang="en-US" sz="1200" dirty="0" err="1">
                <a:solidFill>
                  <a:srgbClr val="001437"/>
                </a:solidFill>
                <a:latin typeface="Nunito"/>
                <a:ea typeface="Nunito"/>
                <a:cs typeface="Nunito"/>
                <a:sym typeface="Nunito"/>
              </a:rPr>
              <a:t>github</a:t>
            </a:r>
            <a:r>
              <a:rPr lang="en-US" sz="1200" dirty="0">
                <a:solidFill>
                  <a:srgbClr val="001437"/>
                </a:solidFill>
                <a:latin typeface="Nunito"/>
                <a:ea typeface="Nunito"/>
                <a:cs typeface="Nunito"/>
                <a:sym typeface="Nunito"/>
              </a:rPr>
              <a:t>, medium), interests, professional connections and social engagements.</a:t>
            </a:r>
          </a:p>
          <a:p>
            <a:pPr marL="171450" lvl="0" indent="-171450">
              <a:lnSpc>
                <a:spcPct val="110000"/>
              </a:lnSpc>
              <a:spcBef>
                <a:spcPts val="600"/>
              </a:spcBef>
              <a:buFont typeface="Arial" panose="020B0604020202020204" pitchFamily="34" charset="0"/>
              <a:buChar char="•"/>
            </a:pPr>
            <a:r>
              <a:rPr lang="en-US" sz="1200" dirty="0">
                <a:solidFill>
                  <a:srgbClr val="001437"/>
                </a:solidFill>
                <a:latin typeface="Nunito"/>
                <a:ea typeface="Nunito"/>
                <a:cs typeface="Nunito"/>
                <a:sym typeface="Nunito"/>
              </a:rPr>
              <a:t>Key metrics: T</a:t>
            </a:r>
            <a:r>
              <a:rPr lang="en" sz="1200" dirty="0">
                <a:solidFill>
                  <a:srgbClr val="001437"/>
                </a:solidFill>
                <a:latin typeface="Nunito"/>
                <a:ea typeface="Nunito"/>
                <a:cs typeface="Nunito"/>
                <a:sym typeface="Nunito"/>
              </a:rPr>
              <a:t>ime to </a:t>
            </a:r>
            <a:r>
              <a:rPr lang="en-US" sz="1200" dirty="0">
                <a:solidFill>
                  <a:srgbClr val="001437"/>
                </a:solidFill>
                <a:latin typeface="Nunito"/>
                <a:ea typeface="Nunito"/>
                <a:cs typeface="Nunito"/>
                <a:sym typeface="Nunito"/>
              </a:rPr>
              <a:t>fill, first year attrition (managed), Quality of hire,</a:t>
            </a:r>
            <a:r>
              <a:rPr lang="en-US" dirty="0"/>
              <a:t> </a:t>
            </a:r>
            <a:r>
              <a:rPr lang="en-US" sz="1200" dirty="0">
                <a:solidFill>
                  <a:srgbClr val="001437"/>
                </a:solidFill>
                <a:latin typeface="Nunito"/>
              </a:rPr>
              <a:t>Interview-to-hire ratio,</a:t>
            </a:r>
            <a:r>
              <a:rPr lang="en-US" sz="1200" dirty="0">
                <a:solidFill>
                  <a:srgbClr val="001437"/>
                </a:solidFill>
                <a:latin typeface="Nunito"/>
                <a:sym typeface="Nunito"/>
              </a:rPr>
              <a:t> </a:t>
            </a:r>
            <a:r>
              <a:rPr lang="en-US" sz="1200" dirty="0">
                <a:solidFill>
                  <a:srgbClr val="001437"/>
                </a:solidFill>
                <a:latin typeface="Nunito"/>
                <a:ea typeface="Nunito"/>
                <a:cs typeface="Nunito"/>
                <a:sym typeface="Nunito"/>
              </a:rPr>
              <a:t>% of positions open</a:t>
            </a:r>
          </a:p>
          <a:p>
            <a:pPr marL="171450" lvl="0" indent="-171450">
              <a:lnSpc>
                <a:spcPct val="110000"/>
              </a:lnSpc>
              <a:spcBef>
                <a:spcPts val="600"/>
              </a:spcBef>
              <a:buFont typeface="Arial" panose="020B0604020202020204" pitchFamily="34" charset="0"/>
              <a:buChar char="•"/>
            </a:pPr>
            <a:r>
              <a:rPr lang="en" sz="1200" dirty="0">
                <a:solidFill>
                  <a:srgbClr val="001437"/>
                </a:solidFill>
                <a:latin typeface="Nunito"/>
                <a:ea typeface="Nunito"/>
                <a:cs typeface="Nunito"/>
                <a:sym typeface="Nunito"/>
              </a:rPr>
              <a:t>Frameworks/ technologies stacks: Linkedin API, </a:t>
            </a:r>
            <a:r>
              <a:rPr lang="en-US" sz="1200" dirty="0">
                <a:solidFill>
                  <a:srgbClr val="001437"/>
                </a:solidFill>
                <a:latin typeface="Nunito"/>
                <a:ea typeface="Nunito"/>
                <a:cs typeface="Nunito"/>
                <a:sym typeface="Nunito"/>
              </a:rPr>
              <a:t>P</a:t>
            </a:r>
            <a:r>
              <a:rPr lang="en" sz="1200" dirty="0">
                <a:solidFill>
                  <a:srgbClr val="001437"/>
                </a:solidFill>
                <a:latin typeface="Nunito"/>
                <a:ea typeface="Nunito"/>
                <a:cs typeface="Nunito"/>
                <a:sym typeface="Nunito"/>
              </a:rPr>
              <a:t>yth</a:t>
            </a:r>
            <a:r>
              <a:rPr lang="en-US" sz="1200" dirty="0">
                <a:solidFill>
                  <a:srgbClr val="001437"/>
                </a:solidFill>
                <a:latin typeface="Nunito"/>
                <a:ea typeface="Nunito"/>
                <a:cs typeface="Nunito"/>
                <a:sym typeface="Nunito"/>
              </a:rPr>
              <a:t>on, Machine Learning, crawlers/APIs for medium and </a:t>
            </a:r>
            <a:r>
              <a:rPr lang="en-US" sz="1200" dirty="0" err="1">
                <a:solidFill>
                  <a:srgbClr val="001437"/>
                </a:solidFill>
                <a:latin typeface="Nunito"/>
                <a:ea typeface="Nunito"/>
                <a:cs typeface="Nunito"/>
                <a:sym typeface="Nunito"/>
              </a:rPr>
              <a:t>github</a:t>
            </a:r>
            <a:endParaRPr lang="en-US" sz="1200" dirty="0">
              <a:solidFill>
                <a:srgbClr val="001437"/>
              </a:solidFill>
              <a:latin typeface="Nunito"/>
              <a:ea typeface="Nunito"/>
              <a:cs typeface="Nunito"/>
              <a:sym typeface="Nunito"/>
            </a:endParaRPr>
          </a:p>
          <a:p>
            <a:pPr marL="171450" lvl="0" indent="-171450">
              <a:lnSpc>
                <a:spcPct val="110000"/>
              </a:lnSpc>
              <a:spcBef>
                <a:spcPts val="600"/>
              </a:spcBef>
              <a:buFont typeface="Arial" panose="020B0604020202020204" pitchFamily="34" charset="0"/>
              <a:buChar char="•"/>
            </a:pPr>
            <a:r>
              <a:rPr lang="en-US" sz="1200" dirty="0">
                <a:solidFill>
                  <a:srgbClr val="001437"/>
                </a:solidFill>
                <a:latin typeface="Nunito"/>
                <a:ea typeface="Nunito"/>
                <a:cs typeface="Nunito"/>
                <a:sym typeface="Nunito"/>
              </a:rPr>
              <a:t>The solution though would work for all applications but would work best for white, gold and green collar jobs</a:t>
            </a:r>
          </a:p>
          <a:p>
            <a:pPr marL="171450" indent="-171450">
              <a:lnSpc>
                <a:spcPct val="110000"/>
              </a:lnSpc>
              <a:spcBef>
                <a:spcPts val="600"/>
              </a:spcBef>
              <a:buFont typeface="Arial" panose="020B0604020202020204" pitchFamily="34" charset="0"/>
              <a:buChar char="•"/>
            </a:pPr>
            <a:r>
              <a:rPr lang="en-US" sz="1200" dirty="0">
                <a:solidFill>
                  <a:srgbClr val="001437"/>
                </a:solidFill>
                <a:latin typeface="Nunito"/>
              </a:rPr>
              <a:t>The solution is tech-based and hence highly scalable and has rich features to provide best usability</a:t>
            </a:r>
            <a:endParaRPr lang="en-US" sz="1200" dirty="0">
              <a:solidFill>
                <a:srgbClr val="001437"/>
              </a:solidFill>
              <a:latin typeface="Nunito"/>
              <a:ea typeface="Nunito"/>
              <a:cs typeface="Nunito"/>
              <a:sym typeface="Nunito"/>
            </a:endParaRPr>
          </a:p>
          <a:p>
            <a:pPr marL="171450" lvl="0" indent="-171450">
              <a:lnSpc>
                <a:spcPct val="110000"/>
              </a:lnSpc>
              <a:spcBef>
                <a:spcPts val="600"/>
              </a:spcBef>
              <a:buFont typeface="Arial" panose="020B0604020202020204" pitchFamily="34" charset="0"/>
              <a:buChar char="•"/>
            </a:pPr>
            <a:endParaRPr lang="en-US" sz="1200" dirty="0">
              <a:solidFill>
                <a:srgbClr val="001437"/>
              </a:solidFill>
              <a:latin typeface="Nunito"/>
              <a:ea typeface="Nunito"/>
              <a:cs typeface="Nunito"/>
              <a:sym typeface="Nunito"/>
            </a:endParaRPr>
          </a:p>
        </p:txBody>
      </p:sp>
    </p:spTree>
    <p:extLst>
      <p:ext uri="{BB962C8B-B14F-4D97-AF65-F5344CB8AC3E}">
        <p14:creationId xmlns:p14="http://schemas.microsoft.com/office/powerpoint/2010/main" val="3380474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76;p14">
            <a:extLst>
              <a:ext uri="{FF2B5EF4-FFF2-40B4-BE49-F238E27FC236}">
                <a16:creationId xmlns:a16="http://schemas.microsoft.com/office/drawing/2014/main" id="{14C57CF9-87AE-41D1-B12C-47598D29341A}"/>
              </a:ext>
            </a:extLst>
          </p:cNvPr>
          <p:cNvPicPr preferRelativeResize="0"/>
          <p:nvPr/>
        </p:nvPicPr>
        <p:blipFill rotWithShape="1">
          <a:blip r:embed="rId3">
            <a:alphaModFix/>
          </a:blip>
          <a:srcRect l="27640" t="27095" r="60701" b="15268"/>
          <a:stretch/>
        </p:blipFill>
        <p:spPr>
          <a:xfrm>
            <a:off x="0" y="0"/>
            <a:ext cx="1040425" cy="5143501"/>
          </a:xfrm>
          <a:prstGeom prst="rect">
            <a:avLst/>
          </a:prstGeom>
          <a:noFill/>
          <a:ln>
            <a:noFill/>
          </a:ln>
        </p:spPr>
      </p:pic>
      <p:pic>
        <p:nvPicPr>
          <p:cNvPr id="5" name="Google Shape;78;p14">
            <a:extLst>
              <a:ext uri="{FF2B5EF4-FFF2-40B4-BE49-F238E27FC236}">
                <a16:creationId xmlns:a16="http://schemas.microsoft.com/office/drawing/2014/main" id="{598D74A0-0EBA-440A-A5B0-BEB12919A0CC}"/>
              </a:ext>
            </a:extLst>
          </p:cNvPr>
          <p:cNvPicPr preferRelativeResize="0"/>
          <p:nvPr/>
        </p:nvPicPr>
        <p:blipFill rotWithShape="1">
          <a:blip r:embed="rId4">
            <a:alphaModFix/>
          </a:blip>
          <a:srcRect l="-610" t="-7804" r="610" b="-3368"/>
          <a:stretch/>
        </p:blipFill>
        <p:spPr>
          <a:xfrm>
            <a:off x="6059375" y="59450"/>
            <a:ext cx="2887476" cy="505750"/>
          </a:xfrm>
          <a:prstGeom prst="rect">
            <a:avLst/>
          </a:prstGeom>
          <a:noFill/>
          <a:ln>
            <a:noFill/>
          </a:ln>
        </p:spPr>
      </p:pic>
      <p:sp>
        <p:nvSpPr>
          <p:cNvPr id="25" name="Rectangle 24">
            <a:extLst>
              <a:ext uri="{FF2B5EF4-FFF2-40B4-BE49-F238E27FC236}">
                <a16:creationId xmlns:a16="http://schemas.microsoft.com/office/drawing/2014/main" id="{BEAD8D37-2FD1-4523-9918-DD02D513A597}"/>
              </a:ext>
            </a:extLst>
          </p:cNvPr>
          <p:cNvSpPr/>
          <p:nvPr/>
        </p:nvSpPr>
        <p:spPr>
          <a:xfrm>
            <a:off x="1563935" y="1713167"/>
            <a:ext cx="1080206" cy="551126"/>
          </a:xfrm>
          <a:prstGeom prst="rect">
            <a:avLst/>
          </a:prstGeom>
          <a:solidFill>
            <a:schemeClr val="accent1">
              <a:lumMod val="20000"/>
              <a:lumOff val="80000"/>
            </a:schemeClr>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lumMod val="10000"/>
                  </a:schemeClr>
                </a:solidFill>
              </a:rPr>
              <a:t>Job Application Platform </a:t>
            </a:r>
          </a:p>
        </p:txBody>
      </p:sp>
      <p:sp>
        <p:nvSpPr>
          <p:cNvPr id="27" name="Rectangle 26">
            <a:extLst>
              <a:ext uri="{FF2B5EF4-FFF2-40B4-BE49-F238E27FC236}">
                <a16:creationId xmlns:a16="http://schemas.microsoft.com/office/drawing/2014/main" id="{B6488204-B853-4DA8-852A-10802679D7F0}"/>
              </a:ext>
            </a:extLst>
          </p:cNvPr>
          <p:cNvSpPr/>
          <p:nvPr/>
        </p:nvSpPr>
        <p:spPr>
          <a:xfrm>
            <a:off x="3078480" y="2727960"/>
            <a:ext cx="1120139" cy="686951"/>
          </a:xfrm>
          <a:prstGeom prst="rect">
            <a:avLst/>
          </a:prstGeom>
          <a:solidFill>
            <a:schemeClr val="accent1">
              <a:lumMod val="20000"/>
              <a:lumOff val="80000"/>
            </a:schemeClr>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lumMod val="10000"/>
                  </a:schemeClr>
                </a:solidFill>
              </a:rPr>
              <a:t>Job Opportunity Storage System</a:t>
            </a:r>
          </a:p>
        </p:txBody>
      </p:sp>
      <p:sp>
        <p:nvSpPr>
          <p:cNvPr id="29" name="Rectangle 28">
            <a:extLst>
              <a:ext uri="{FF2B5EF4-FFF2-40B4-BE49-F238E27FC236}">
                <a16:creationId xmlns:a16="http://schemas.microsoft.com/office/drawing/2014/main" id="{9908B6C1-F842-4586-B776-95599891B686}"/>
              </a:ext>
            </a:extLst>
          </p:cNvPr>
          <p:cNvSpPr/>
          <p:nvPr/>
        </p:nvSpPr>
        <p:spPr>
          <a:xfrm>
            <a:off x="3065075" y="1019747"/>
            <a:ext cx="1080206" cy="673044"/>
          </a:xfrm>
          <a:prstGeom prst="rect">
            <a:avLst/>
          </a:prstGeom>
          <a:solidFill>
            <a:schemeClr val="accent1">
              <a:lumMod val="20000"/>
              <a:lumOff val="80000"/>
            </a:schemeClr>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lumMod val="10000"/>
                  </a:schemeClr>
                </a:solidFill>
              </a:rPr>
              <a:t>Job Applicant Storage System</a:t>
            </a:r>
          </a:p>
          <a:p>
            <a:pPr algn="ctr"/>
            <a:r>
              <a:rPr lang="en-US" sz="1100" dirty="0">
                <a:solidFill>
                  <a:schemeClr val="tx2">
                    <a:lumMod val="10000"/>
                  </a:schemeClr>
                </a:solidFill>
              </a:rPr>
              <a:t>(JASS)</a:t>
            </a:r>
          </a:p>
        </p:txBody>
      </p:sp>
      <p:sp>
        <p:nvSpPr>
          <p:cNvPr id="30" name="Rectangle 29">
            <a:extLst>
              <a:ext uri="{FF2B5EF4-FFF2-40B4-BE49-F238E27FC236}">
                <a16:creationId xmlns:a16="http://schemas.microsoft.com/office/drawing/2014/main" id="{792E4210-A1B8-4E4B-8D5D-B796B49242BD}"/>
              </a:ext>
            </a:extLst>
          </p:cNvPr>
          <p:cNvSpPr/>
          <p:nvPr/>
        </p:nvSpPr>
        <p:spPr>
          <a:xfrm>
            <a:off x="4419600" y="951167"/>
            <a:ext cx="1119224" cy="839534"/>
          </a:xfrm>
          <a:prstGeom prst="rect">
            <a:avLst/>
          </a:prstGeom>
          <a:solidFill>
            <a:schemeClr val="accent1">
              <a:lumMod val="20000"/>
              <a:lumOff val="80000"/>
            </a:schemeClr>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lumMod val="10000"/>
                  </a:schemeClr>
                </a:solidFill>
              </a:rPr>
              <a:t>Misc. data sourcing and storage system (MDSS)</a:t>
            </a:r>
          </a:p>
        </p:txBody>
      </p:sp>
      <p:sp>
        <p:nvSpPr>
          <p:cNvPr id="31" name="Rectangle 30">
            <a:extLst>
              <a:ext uri="{FF2B5EF4-FFF2-40B4-BE49-F238E27FC236}">
                <a16:creationId xmlns:a16="http://schemas.microsoft.com/office/drawing/2014/main" id="{6BB93A71-F6B7-4CFD-AC20-430BF890787E}"/>
              </a:ext>
            </a:extLst>
          </p:cNvPr>
          <p:cNvSpPr/>
          <p:nvPr/>
        </p:nvSpPr>
        <p:spPr>
          <a:xfrm>
            <a:off x="5933088" y="1713167"/>
            <a:ext cx="1145892" cy="709993"/>
          </a:xfrm>
          <a:prstGeom prst="rect">
            <a:avLst/>
          </a:prstGeom>
          <a:solidFill>
            <a:schemeClr val="accent1">
              <a:lumMod val="20000"/>
              <a:lumOff val="80000"/>
            </a:schemeClr>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lumMod val="10000"/>
                  </a:schemeClr>
                </a:solidFill>
              </a:rPr>
              <a:t>ML based Job application scoring system (JASSML)</a:t>
            </a:r>
          </a:p>
        </p:txBody>
      </p:sp>
      <p:sp>
        <p:nvSpPr>
          <p:cNvPr id="32" name="Rectangle 31">
            <a:extLst>
              <a:ext uri="{FF2B5EF4-FFF2-40B4-BE49-F238E27FC236}">
                <a16:creationId xmlns:a16="http://schemas.microsoft.com/office/drawing/2014/main" id="{C56F2A7C-9EA3-43E6-A1FE-8245B7E6E4F5}"/>
              </a:ext>
            </a:extLst>
          </p:cNvPr>
          <p:cNvSpPr/>
          <p:nvPr/>
        </p:nvSpPr>
        <p:spPr>
          <a:xfrm>
            <a:off x="7473244" y="1710337"/>
            <a:ext cx="1145892" cy="673045"/>
          </a:xfrm>
          <a:prstGeom prst="rect">
            <a:avLst/>
          </a:prstGeom>
          <a:solidFill>
            <a:schemeClr val="accent1">
              <a:lumMod val="20000"/>
              <a:lumOff val="80000"/>
            </a:schemeClr>
          </a:solidFill>
          <a:ln w="952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2">
                    <a:lumMod val="10000"/>
                  </a:schemeClr>
                </a:solidFill>
              </a:rPr>
              <a:t>User Interface</a:t>
            </a:r>
          </a:p>
        </p:txBody>
      </p:sp>
      <p:cxnSp>
        <p:nvCxnSpPr>
          <p:cNvPr id="7" name="Connector: Elbow 6">
            <a:extLst>
              <a:ext uri="{FF2B5EF4-FFF2-40B4-BE49-F238E27FC236}">
                <a16:creationId xmlns:a16="http://schemas.microsoft.com/office/drawing/2014/main" id="{228D6AE3-77E2-4550-B5A4-DC4B854DC30C}"/>
              </a:ext>
            </a:extLst>
          </p:cNvPr>
          <p:cNvCxnSpPr>
            <a:cxnSpLocks/>
            <a:stCxn id="25" idx="0"/>
            <a:endCxn id="29" idx="1"/>
          </p:cNvCxnSpPr>
          <p:nvPr/>
        </p:nvCxnSpPr>
        <p:spPr>
          <a:xfrm rot="5400000" flipH="1" flipV="1">
            <a:off x="2406107" y="1054200"/>
            <a:ext cx="356898" cy="9610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2EE90F4C-1AEC-46B3-9E66-F3F2BB29243D}"/>
              </a:ext>
            </a:extLst>
          </p:cNvPr>
          <p:cNvCxnSpPr>
            <a:cxnSpLocks/>
            <a:stCxn id="25" idx="2"/>
            <a:endCxn id="27" idx="1"/>
          </p:cNvCxnSpPr>
          <p:nvPr/>
        </p:nvCxnSpPr>
        <p:spPr>
          <a:xfrm rot="16200000" flipH="1">
            <a:off x="2187688" y="2180643"/>
            <a:ext cx="807143" cy="9744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0AA91A0-8688-4EE8-85C0-B73D7C9F42BE}"/>
              </a:ext>
            </a:extLst>
          </p:cNvPr>
          <p:cNvCxnSpPr>
            <a:cxnSpLocks/>
            <a:stCxn id="29" idx="3"/>
            <a:endCxn id="30" idx="1"/>
          </p:cNvCxnSpPr>
          <p:nvPr/>
        </p:nvCxnSpPr>
        <p:spPr>
          <a:xfrm>
            <a:off x="4145281" y="1356269"/>
            <a:ext cx="274319" cy="14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F41EB71-93E1-4BB4-9F3C-1F7EA78CE096}"/>
              </a:ext>
            </a:extLst>
          </p:cNvPr>
          <p:cNvCxnSpPr>
            <a:cxnSpLocks/>
            <a:stCxn id="30" idx="3"/>
            <a:endCxn id="31" idx="1"/>
          </p:cNvCxnSpPr>
          <p:nvPr/>
        </p:nvCxnSpPr>
        <p:spPr>
          <a:xfrm>
            <a:off x="5538824" y="1370934"/>
            <a:ext cx="394264" cy="697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E7DD98F-C0ED-4DF1-9CEA-9F0CF68D5FDF}"/>
              </a:ext>
            </a:extLst>
          </p:cNvPr>
          <p:cNvCxnSpPr>
            <a:cxnSpLocks/>
            <a:stCxn id="27" idx="3"/>
            <a:endCxn id="31" idx="1"/>
          </p:cNvCxnSpPr>
          <p:nvPr/>
        </p:nvCxnSpPr>
        <p:spPr>
          <a:xfrm flipV="1">
            <a:off x="4198619" y="2068164"/>
            <a:ext cx="1734469" cy="10032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ADD33DC-5226-4DB6-B774-A31A00DCBC1B}"/>
              </a:ext>
            </a:extLst>
          </p:cNvPr>
          <p:cNvCxnSpPr>
            <a:cxnSpLocks/>
            <a:stCxn id="31" idx="3"/>
            <a:endCxn id="32" idx="1"/>
          </p:cNvCxnSpPr>
          <p:nvPr/>
        </p:nvCxnSpPr>
        <p:spPr>
          <a:xfrm flipV="1">
            <a:off x="7078980" y="2046860"/>
            <a:ext cx="394264" cy="21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30DE7E1-19C1-4AB0-A029-E281E1ACD8AB}"/>
              </a:ext>
            </a:extLst>
          </p:cNvPr>
          <p:cNvSpPr txBox="1"/>
          <p:nvPr/>
        </p:nvSpPr>
        <p:spPr>
          <a:xfrm>
            <a:off x="1173480" y="3794760"/>
            <a:ext cx="7773371" cy="1107996"/>
          </a:xfrm>
          <a:prstGeom prst="rect">
            <a:avLst/>
          </a:prstGeom>
          <a:noFill/>
        </p:spPr>
        <p:txBody>
          <a:bodyPr wrap="square" rtlCol="0">
            <a:spAutoFit/>
          </a:bodyPr>
          <a:lstStyle/>
          <a:p>
            <a:r>
              <a:rPr lang="en-US" sz="1100" b="1" dirty="0"/>
              <a:t>JAP: </a:t>
            </a:r>
            <a:r>
              <a:rPr lang="en-US" sz="1100" dirty="0"/>
              <a:t>Platform that hosts all the job related information including job and job applicant information</a:t>
            </a:r>
          </a:p>
          <a:p>
            <a:r>
              <a:rPr lang="en-US" sz="1100" b="1" dirty="0"/>
              <a:t>JASS: </a:t>
            </a:r>
            <a:r>
              <a:rPr lang="en-US" sz="1100" dirty="0"/>
              <a:t>It stores only the job applicant information and helps in combining with other applicant information</a:t>
            </a:r>
          </a:p>
          <a:p>
            <a:r>
              <a:rPr lang="en-US" sz="1100" b="1" dirty="0"/>
              <a:t>MDSS: </a:t>
            </a:r>
            <a:r>
              <a:rPr lang="en-US" sz="1100" dirty="0"/>
              <a:t>Takes all the </a:t>
            </a:r>
            <a:r>
              <a:rPr lang="en-US" sz="1100" dirty="0" err="1"/>
              <a:t>webscrapped</a:t>
            </a:r>
            <a:r>
              <a:rPr lang="en-US" sz="1100" dirty="0"/>
              <a:t> applicant data from various sources (</a:t>
            </a:r>
            <a:r>
              <a:rPr lang="en-US" sz="1100" dirty="0" err="1"/>
              <a:t>github</a:t>
            </a:r>
            <a:r>
              <a:rPr lang="en-US" sz="1100" dirty="0"/>
              <a:t>, </a:t>
            </a:r>
            <a:r>
              <a:rPr lang="en-US" sz="1100" dirty="0" err="1"/>
              <a:t>Linkedin</a:t>
            </a:r>
            <a:r>
              <a:rPr lang="en-US" sz="1100" dirty="0"/>
              <a:t>, medium, etc.) and stores in a database</a:t>
            </a:r>
          </a:p>
          <a:p>
            <a:r>
              <a:rPr lang="en-US" sz="1100" b="1" dirty="0"/>
              <a:t>JASSML:</a:t>
            </a:r>
            <a:r>
              <a:rPr lang="en-US" sz="1100" dirty="0"/>
              <a:t> Scores each profile against a given job opportunity. It has inbuilt ML support to provide score for each job role.</a:t>
            </a:r>
          </a:p>
          <a:p>
            <a:r>
              <a:rPr lang="en-US" sz="1100" b="1" dirty="0"/>
              <a:t>User Interface: </a:t>
            </a:r>
            <a:r>
              <a:rPr lang="en-US" sz="1100" dirty="0"/>
              <a:t>User friendly UI to check the application scores and prioritize applications</a:t>
            </a:r>
            <a:endParaRPr lang="en-US" sz="1100" b="1" dirty="0"/>
          </a:p>
        </p:txBody>
      </p:sp>
      <p:grpSp>
        <p:nvGrpSpPr>
          <p:cNvPr id="17" name="Group 16">
            <a:extLst>
              <a:ext uri="{FF2B5EF4-FFF2-40B4-BE49-F238E27FC236}">
                <a16:creationId xmlns:a16="http://schemas.microsoft.com/office/drawing/2014/main" id="{474C4504-D581-4D16-8AA8-30FE2E02ACC9}"/>
              </a:ext>
            </a:extLst>
          </p:cNvPr>
          <p:cNvGrpSpPr/>
          <p:nvPr/>
        </p:nvGrpSpPr>
        <p:grpSpPr>
          <a:xfrm>
            <a:off x="1374830" y="485425"/>
            <a:ext cx="7572021" cy="324928"/>
            <a:chOff x="1672011" y="1194084"/>
            <a:chExt cx="6940100" cy="400079"/>
          </a:xfrm>
        </p:grpSpPr>
        <p:sp>
          <p:nvSpPr>
            <p:cNvPr id="18" name="Google Shape;100;p16">
              <a:extLst>
                <a:ext uri="{FF2B5EF4-FFF2-40B4-BE49-F238E27FC236}">
                  <a16:creationId xmlns:a16="http://schemas.microsoft.com/office/drawing/2014/main" id="{7BA72799-EB8E-44A1-BB3A-4D3FA60BF584}"/>
                </a:ext>
              </a:extLst>
            </p:cNvPr>
            <p:cNvSpPr/>
            <p:nvPr/>
          </p:nvSpPr>
          <p:spPr>
            <a:xfrm>
              <a:off x="1672011" y="1259767"/>
              <a:ext cx="6940100" cy="324316"/>
            </a:xfrm>
            <a:prstGeom prst="rect">
              <a:avLst/>
            </a:prstGeom>
            <a:solidFill>
              <a:srgbClr val="125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1;p16">
              <a:extLst>
                <a:ext uri="{FF2B5EF4-FFF2-40B4-BE49-F238E27FC236}">
                  <a16:creationId xmlns:a16="http://schemas.microsoft.com/office/drawing/2014/main" id="{DD04DD14-1238-4139-90E4-B8A0D693F499}"/>
                </a:ext>
              </a:extLst>
            </p:cNvPr>
            <p:cNvSpPr txBox="1"/>
            <p:nvPr/>
          </p:nvSpPr>
          <p:spPr>
            <a:xfrm>
              <a:off x="1733440" y="1194084"/>
              <a:ext cx="5049581"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lt1"/>
                  </a:solidFill>
                  <a:latin typeface="Noto Sans Medium"/>
                  <a:ea typeface="Noto Sans Medium"/>
                  <a:cs typeface="Noto Sans Medium"/>
                  <a:sym typeface="Noto Sans Medium"/>
                </a:rPr>
                <a:t>Architecture Diagram</a:t>
              </a:r>
              <a:endParaRPr dirty="0">
                <a:solidFill>
                  <a:schemeClr val="lt1"/>
                </a:solidFill>
                <a:latin typeface="Noto Sans Medium"/>
                <a:ea typeface="Noto Sans Medium"/>
                <a:cs typeface="Noto Sans Medium"/>
                <a:sym typeface="Noto Sans Medium"/>
              </a:endParaRPr>
            </a:p>
          </p:txBody>
        </p:sp>
      </p:grpSp>
    </p:spTree>
    <p:extLst>
      <p:ext uri="{BB962C8B-B14F-4D97-AF65-F5344CB8AC3E}">
        <p14:creationId xmlns:p14="http://schemas.microsoft.com/office/powerpoint/2010/main" val="907955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87;p15">
            <a:extLst>
              <a:ext uri="{FF2B5EF4-FFF2-40B4-BE49-F238E27FC236}">
                <a16:creationId xmlns:a16="http://schemas.microsoft.com/office/drawing/2014/main" id="{4B6792A7-3CA3-4F34-BC5D-8701AD47ADA7}"/>
              </a:ext>
            </a:extLst>
          </p:cNvPr>
          <p:cNvPicPr preferRelativeResize="0"/>
          <p:nvPr/>
        </p:nvPicPr>
        <p:blipFill rotWithShape="1">
          <a:blip r:embed="rId3">
            <a:alphaModFix/>
          </a:blip>
          <a:srcRect l="27640" t="27095" r="60701" b="15268"/>
          <a:stretch/>
        </p:blipFill>
        <p:spPr>
          <a:xfrm>
            <a:off x="0" y="0"/>
            <a:ext cx="1040425" cy="5143501"/>
          </a:xfrm>
          <a:prstGeom prst="rect">
            <a:avLst/>
          </a:prstGeom>
          <a:noFill/>
          <a:ln>
            <a:noFill/>
          </a:ln>
        </p:spPr>
      </p:pic>
      <p:pic>
        <p:nvPicPr>
          <p:cNvPr id="6" name="Google Shape;88;p15">
            <a:extLst>
              <a:ext uri="{FF2B5EF4-FFF2-40B4-BE49-F238E27FC236}">
                <a16:creationId xmlns:a16="http://schemas.microsoft.com/office/drawing/2014/main" id="{0E91901D-29ED-492E-A8AD-6A189B046AAE}"/>
              </a:ext>
            </a:extLst>
          </p:cNvPr>
          <p:cNvPicPr preferRelativeResize="0"/>
          <p:nvPr/>
        </p:nvPicPr>
        <p:blipFill rotWithShape="1">
          <a:blip r:embed="rId4">
            <a:alphaModFix/>
          </a:blip>
          <a:srcRect l="-610" t="-7804" r="610" b="-3368"/>
          <a:stretch/>
        </p:blipFill>
        <p:spPr>
          <a:xfrm>
            <a:off x="6059375" y="155900"/>
            <a:ext cx="2887476" cy="505750"/>
          </a:xfrm>
          <a:prstGeom prst="rect">
            <a:avLst/>
          </a:prstGeom>
          <a:noFill/>
          <a:ln>
            <a:noFill/>
          </a:ln>
        </p:spPr>
      </p:pic>
      <p:grpSp>
        <p:nvGrpSpPr>
          <p:cNvPr id="9" name="Group 8">
            <a:extLst>
              <a:ext uri="{FF2B5EF4-FFF2-40B4-BE49-F238E27FC236}">
                <a16:creationId xmlns:a16="http://schemas.microsoft.com/office/drawing/2014/main" id="{BC4CC86D-14FD-4D77-94B6-9E03D7393237}"/>
              </a:ext>
            </a:extLst>
          </p:cNvPr>
          <p:cNvGrpSpPr/>
          <p:nvPr/>
        </p:nvGrpSpPr>
        <p:grpSpPr>
          <a:xfrm>
            <a:off x="1040424" y="629715"/>
            <a:ext cx="8103575" cy="803267"/>
            <a:chOff x="1775400" y="594849"/>
            <a:chExt cx="5804700" cy="737481"/>
          </a:xfrm>
        </p:grpSpPr>
        <p:sp>
          <p:nvSpPr>
            <p:cNvPr id="14" name="Google Shape;89;p15">
              <a:extLst>
                <a:ext uri="{FF2B5EF4-FFF2-40B4-BE49-F238E27FC236}">
                  <a16:creationId xmlns:a16="http://schemas.microsoft.com/office/drawing/2014/main" id="{F0770FA1-447C-4C38-AD0E-DDF065F5BEC5}"/>
                </a:ext>
              </a:extLst>
            </p:cNvPr>
            <p:cNvSpPr/>
            <p:nvPr/>
          </p:nvSpPr>
          <p:spPr>
            <a:xfrm>
              <a:off x="1775400" y="631275"/>
              <a:ext cx="5804700" cy="609720"/>
            </a:xfrm>
            <a:prstGeom prst="rect">
              <a:avLst/>
            </a:prstGeom>
            <a:solidFill>
              <a:srgbClr val="125F8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0;p15">
              <a:extLst>
                <a:ext uri="{FF2B5EF4-FFF2-40B4-BE49-F238E27FC236}">
                  <a16:creationId xmlns:a16="http://schemas.microsoft.com/office/drawing/2014/main" id="{7A8192D0-3F7A-449C-9909-7573783544E2}"/>
                </a:ext>
              </a:extLst>
            </p:cNvPr>
            <p:cNvSpPr txBox="1"/>
            <p:nvPr/>
          </p:nvSpPr>
          <p:spPr>
            <a:xfrm>
              <a:off x="1775400" y="594849"/>
              <a:ext cx="4978800" cy="737481"/>
            </a:xfrm>
            <a:prstGeom prst="rect">
              <a:avLst/>
            </a:prstGeom>
            <a:noFill/>
            <a:ln>
              <a:noFill/>
            </a:ln>
          </p:spPr>
          <p:txBody>
            <a:bodyPr spcFirstLastPara="1" wrap="square" lIns="91425" tIns="91425" rIns="91425" bIns="91425" anchor="t" anchorCtr="0">
              <a:spAutoFit/>
            </a:bodyPr>
            <a:lstStyle/>
            <a:p>
              <a:pPr lvl="0">
                <a:lnSpc>
                  <a:spcPct val="110000"/>
                </a:lnSpc>
                <a:spcBef>
                  <a:spcPts val="600"/>
                </a:spcBef>
                <a:buClr>
                  <a:schemeClr val="dk1"/>
                </a:buClr>
                <a:buSzPts val="1100"/>
              </a:pPr>
              <a:r>
                <a:rPr lang="en-US" sz="3200" b="1" dirty="0">
                  <a:solidFill>
                    <a:schemeClr val="bg1"/>
                  </a:solidFill>
                  <a:latin typeface="Nunito"/>
                  <a:ea typeface="Nunito"/>
                  <a:cs typeface="Nunito"/>
                  <a:sym typeface="Nunito"/>
                </a:rPr>
                <a:t>Appendix</a:t>
              </a:r>
            </a:p>
          </p:txBody>
        </p:sp>
      </p:grpSp>
      <p:sp>
        <p:nvSpPr>
          <p:cNvPr id="2" name="Rectangle 1">
            <a:extLst>
              <a:ext uri="{FF2B5EF4-FFF2-40B4-BE49-F238E27FC236}">
                <a16:creationId xmlns:a16="http://schemas.microsoft.com/office/drawing/2014/main" id="{543C05CD-718D-4F69-86EC-8457014D3BD9}"/>
              </a:ext>
            </a:extLst>
          </p:cNvPr>
          <p:cNvSpPr/>
          <p:nvPr/>
        </p:nvSpPr>
        <p:spPr>
          <a:xfrm>
            <a:off x="1440180" y="1592580"/>
            <a:ext cx="6774180" cy="304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accent5">
                  <a:lumMod val="50000"/>
                </a:schemeClr>
              </a:solidFill>
            </a:endParaRPr>
          </a:p>
          <a:p>
            <a:endParaRPr lang="en-US" dirty="0">
              <a:solidFill>
                <a:schemeClr val="accent5">
                  <a:lumMod val="50000"/>
                </a:schemeClr>
              </a:solidFill>
            </a:endParaRPr>
          </a:p>
        </p:txBody>
      </p:sp>
      <p:graphicFrame>
        <p:nvGraphicFramePr>
          <p:cNvPr id="3" name="Object 2">
            <a:extLst>
              <a:ext uri="{FF2B5EF4-FFF2-40B4-BE49-F238E27FC236}">
                <a16:creationId xmlns:a16="http://schemas.microsoft.com/office/drawing/2014/main" id="{64E9D29A-AF34-4271-9FA6-4298AEDF9984}"/>
              </a:ext>
            </a:extLst>
          </p:cNvPr>
          <p:cNvGraphicFramePr>
            <a:graphicFrameLocks noChangeAspect="1"/>
          </p:cNvGraphicFramePr>
          <p:nvPr>
            <p:extLst>
              <p:ext uri="{D42A27DB-BD31-4B8C-83A1-F6EECF244321}">
                <p14:modId xmlns:p14="http://schemas.microsoft.com/office/powerpoint/2010/main" val="3284815173"/>
              </p:ext>
            </p:extLst>
          </p:nvPr>
        </p:nvGraphicFramePr>
        <p:xfrm>
          <a:off x="1125310" y="1822190"/>
          <a:ext cx="1408113" cy="481013"/>
        </p:xfrm>
        <a:graphic>
          <a:graphicData uri="http://schemas.openxmlformats.org/presentationml/2006/ole">
            <mc:AlternateContent xmlns:mc="http://schemas.openxmlformats.org/markup-compatibility/2006">
              <mc:Choice xmlns:v="urn:schemas-microsoft-com:vml" Requires="v">
                <p:oleObj spid="_x0000_s1030" name="Packager Shell Object" showAsIcon="1" r:id="rId5" imgW="1407960" imgH="481320" progId="Package">
                  <p:embed/>
                </p:oleObj>
              </mc:Choice>
              <mc:Fallback>
                <p:oleObj name="Packager Shell Object" showAsIcon="1" r:id="rId5" imgW="1407960" imgH="481320" progId="Package">
                  <p:embed/>
                  <p:pic>
                    <p:nvPicPr>
                      <p:cNvPr id="0" name=""/>
                      <p:cNvPicPr/>
                      <p:nvPr/>
                    </p:nvPicPr>
                    <p:blipFill>
                      <a:blip r:embed="rId6"/>
                      <a:stretch>
                        <a:fillRect/>
                      </a:stretch>
                    </p:blipFill>
                    <p:spPr>
                      <a:xfrm>
                        <a:off x="1125310" y="1822190"/>
                        <a:ext cx="1408113" cy="481013"/>
                      </a:xfrm>
                      <a:prstGeom prst="rect">
                        <a:avLst/>
                      </a:prstGeom>
                    </p:spPr>
                  </p:pic>
                </p:oleObj>
              </mc:Fallback>
            </mc:AlternateContent>
          </a:graphicData>
        </a:graphic>
      </p:graphicFrame>
    </p:spTree>
    <p:extLst>
      <p:ext uri="{BB962C8B-B14F-4D97-AF65-F5344CB8AC3E}">
        <p14:creationId xmlns:p14="http://schemas.microsoft.com/office/powerpoint/2010/main" val="848666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18"/>
          <p:cNvPicPr preferRelativeResize="0"/>
          <p:nvPr/>
        </p:nvPicPr>
        <p:blipFill rotWithShape="1">
          <a:blip r:embed="rId3">
            <a:alphaModFix amt="66000"/>
          </a:blip>
          <a:srcRect l="1283" t="27095" b="15268"/>
          <a:stretch/>
        </p:blipFill>
        <p:spPr>
          <a:xfrm>
            <a:off x="-3675" y="0"/>
            <a:ext cx="9151301" cy="5143501"/>
          </a:xfrm>
          <a:prstGeom prst="rect">
            <a:avLst/>
          </a:prstGeom>
          <a:noFill/>
          <a:ln>
            <a:noFill/>
          </a:ln>
        </p:spPr>
      </p:pic>
      <p:sp>
        <p:nvSpPr>
          <p:cNvPr id="120" name="Google Shape;120;p18"/>
          <p:cNvSpPr/>
          <p:nvPr/>
        </p:nvSpPr>
        <p:spPr>
          <a:xfrm>
            <a:off x="1669650" y="1434175"/>
            <a:ext cx="5804700" cy="1671000"/>
          </a:xfrm>
          <a:prstGeom prst="rect">
            <a:avLst/>
          </a:prstGeom>
          <a:solidFill>
            <a:srgbClr val="0014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 name="Google Shape;121;p18"/>
          <p:cNvPicPr preferRelativeResize="0"/>
          <p:nvPr/>
        </p:nvPicPr>
        <p:blipFill rotWithShape="1">
          <a:blip r:embed="rId4">
            <a:alphaModFix/>
          </a:blip>
          <a:srcRect l="-610" t="-7804" r="610" b="-3368"/>
          <a:stretch/>
        </p:blipFill>
        <p:spPr>
          <a:xfrm>
            <a:off x="3128250" y="1640600"/>
            <a:ext cx="2887476" cy="505750"/>
          </a:xfrm>
          <a:prstGeom prst="rect">
            <a:avLst/>
          </a:prstGeom>
          <a:noFill/>
          <a:ln>
            <a:noFill/>
          </a:ln>
        </p:spPr>
      </p:pic>
      <p:sp>
        <p:nvSpPr>
          <p:cNvPr id="122" name="Google Shape;122;p18"/>
          <p:cNvSpPr txBox="1"/>
          <p:nvPr/>
        </p:nvSpPr>
        <p:spPr>
          <a:xfrm>
            <a:off x="3516900" y="2298313"/>
            <a:ext cx="2110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lt1"/>
                </a:solidFill>
                <a:latin typeface="Nunito"/>
                <a:ea typeface="Nunito"/>
                <a:cs typeface="Nunito"/>
                <a:sym typeface="Nunito"/>
              </a:rPr>
              <a:t>Thank you!</a:t>
            </a:r>
            <a:endParaRPr sz="3000">
              <a:solidFill>
                <a:schemeClr val="lt1"/>
              </a:solidFill>
              <a:latin typeface="Nunito"/>
              <a:ea typeface="Nunito"/>
              <a:cs typeface="Nunito"/>
              <a:sym typeface="Nunito"/>
            </a:endParaRPr>
          </a:p>
        </p:txBody>
      </p:sp>
      <p:pic>
        <p:nvPicPr>
          <p:cNvPr id="123" name="Google Shape;123;p18"/>
          <p:cNvPicPr preferRelativeResize="0"/>
          <p:nvPr/>
        </p:nvPicPr>
        <p:blipFill>
          <a:blip r:embed="rId5">
            <a:alphaModFix/>
          </a:blip>
          <a:stretch>
            <a:fillRect/>
          </a:stretch>
        </p:blipFill>
        <p:spPr>
          <a:xfrm>
            <a:off x="72538" y="4299046"/>
            <a:ext cx="3080975" cy="773454"/>
          </a:xfrm>
          <a:prstGeom prst="rect">
            <a:avLst/>
          </a:prstGeom>
          <a:noFill/>
          <a:ln>
            <a:noFill/>
          </a:ln>
        </p:spPr>
      </p:pic>
      <p:pic>
        <p:nvPicPr>
          <p:cNvPr id="124" name="Google Shape;124;p18"/>
          <p:cNvPicPr preferRelativeResize="0"/>
          <p:nvPr/>
        </p:nvPicPr>
        <p:blipFill>
          <a:blip r:embed="rId6">
            <a:alphaModFix/>
          </a:blip>
          <a:stretch>
            <a:fillRect/>
          </a:stretch>
        </p:blipFill>
        <p:spPr>
          <a:xfrm>
            <a:off x="5700456" y="4293850"/>
            <a:ext cx="3367345" cy="773450"/>
          </a:xfrm>
          <a:prstGeom prst="rect">
            <a:avLst/>
          </a:prstGeom>
          <a:noFill/>
          <a:ln>
            <a:noFill/>
          </a:ln>
        </p:spPr>
      </p:pic>
      <p:sp>
        <p:nvSpPr>
          <p:cNvPr id="125" name="Google Shape;125;p18"/>
          <p:cNvSpPr/>
          <p:nvPr/>
        </p:nvSpPr>
        <p:spPr>
          <a:xfrm>
            <a:off x="1066275" y="4288600"/>
            <a:ext cx="1093500" cy="249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8"/>
          <p:cNvSpPr txBox="1"/>
          <p:nvPr/>
        </p:nvSpPr>
        <p:spPr>
          <a:xfrm>
            <a:off x="1066275" y="4241500"/>
            <a:ext cx="1142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1"/>
                </a:solidFill>
                <a:latin typeface="Nunito SemiBold"/>
                <a:ea typeface="Nunito SemiBold"/>
                <a:cs typeface="Nunito SemiBold"/>
                <a:sym typeface="Nunito SemiBold"/>
              </a:rPr>
              <a:t>POWERED BY</a:t>
            </a:r>
            <a:endParaRPr sz="1100">
              <a:solidFill>
                <a:schemeClr val="lt1"/>
              </a:solidFill>
              <a:latin typeface="Nunito SemiBold"/>
              <a:ea typeface="Nunito SemiBold"/>
              <a:cs typeface="Nunito SemiBold"/>
              <a:sym typeface="Nunito SemiBold"/>
            </a:endParaRPr>
          </a:p>
        </p:txBody>
      </p:sp>
      <p:sp>
        <p:nvSpPr>
          <p:cNvPr id="127" name="Google Shape;127;p18"/>
          <p:cNvSpPr/>
          <p:nvPr/>
        </p:nvSpPr>
        <p:spPr>
          <a:xfrm>
            <a:off x="6731175" y="4343763"/>
            <a:ext cx="1305900" cy="212400"/>
          </a:xfrm>
          <a:prstGeom prst="rect">
            <a:avLst/>
          </a:prstGeom>
          <a:solidFill>
            <a:schemeClr val="dk1"/>
          </a:solid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a:p>
        </p:txBody>
      </p:sp>
      <p:sp>
        <p:nvSpPr>
          <p:cNvPr id="128" name="Google Shape;128;p18"/>
          <p:cNvSpPr txBox="1"/>
          <p:nvPr/>
        </p:nvSpPr>
        <p:spPr>
          <a:xfrm>
            <a:off x="6731175" y="4272963"/>
            <a:ext cx="1305900" cy="354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100">
                <a:solidFill>
                  <a:schemeClr val="lt1"/>
                </a:solidFill>
                <a:latin typeface="Nunito SemiBold"/>
                <a:ea typeface="Nunito SemiBold"/>
                <a:cs typeface="Nunito SemiBold"/>
                <a:sym typeface="Nunito SemiBold"/>
              </a:rPr>
              <a:t>SUPPORTED BY</a:t>
            </a:r>
            <a:endParaRPr sz="1100">
              <a:solidFill>
                <a:schemeClr val="lt1"/>
              </a:solidFill>
              <a:latin typeface="Nunito SemiBold"/>
              <a:ea typeface="Nunito SemiBold"/>
              <a:cs typeface="Nunito SemiBold"/>
              <a:sym typeface="Nunito SemiBo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4422</TotalTime>
  <Words>590</Words>
  <Application>Microsoft Office PowerPoint</Application>
  <PresentationFormat>On-screen Show (16:9)</PresentationFormat>
  <Paragraphs>60</Paragraphs>
  <Slides>9</Slides>
  <Notes>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6" baseType="lpstr">
      <vt:lpstr>Arial</vt:lpstr>
      <vt:lpstr>Nunito</vt:lpstr>
      <vt:lpstr>Nunito SemiBold</vt:lpstr>
      <vt:lpstr>Noto Sans</vt:lpstr>
      <vt:lpstr>Noto Sans Medium</vt:lpstr>
      <vt:lpstr>Simple Light</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Abul, Md Mehran</dc:creator>
  <cp:lastModifiedBy>Abul, Md Mehran</cp:lastModifiedBy>
  <cp:revision>72</cp:revision>
  <dcterms:modified xsi:type="dcterms:W3CDTF">2023-02-27T10:53:18Z</dcterms:modified>
</cp:coreProperties>
</file>